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57" r:id="rId3"/>
    <p:sldId id="287" r:id="rId4"/>
    <p:sldId id="261" r:id="rId5"/>
    <p:sldId id="259" r:id="rId6"/>
    <p:sldId id="288" r:id="rId7"/>
    <p:sldId id="282" r:id="rId8"/>
    <p:sldId id="283" r:id="rId9"/>
    <p:sldId id="263" r:id="rId10"/>
    <p:sldId id="284" r:id="rId11"/>
    <p:sldId id="285" r:id="rId12"/>
    <p:sldId id="286" r:id="rId13"/>
    <p:sldId id="260" r:id="rId14"/>
    <p:sldId id="262" r:id="rId15"/>
    <p:sldId id="258" r:id="rId16"/>
    <p:sldId id="266" r:id="rId17"/>
    <p:sldId id="289" r:id="rId18"/>
    <p:sldId id="267" r:id="rId1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71"/>
    <p:restoredTop sz="92549" autoAdjust="0"/>
  </p:normalViewPr>
  <p:slideViewPr>
    <p:cSldViewPr>
      <p:cViewPr varScale="1">
        <p:scale>
          <a:sx n="87" d="100"/>
          <a:sy n="87" d="100"/>
        </p:scale>
        <p:origin x="1576" y="200"/>
      </p:cViewPr>
      <p:guideLst>
        <p:guide orient="horz" pos="2160"/>
        <p:guide pos="2880"/>
      </p:guideLst>
    </p:cSldViewPr>
  </p:slideViewPr>
  <p:notesTextViewPr>
    <p:cViewPr>
      <p:scale>
        <a:sx n="100" d="100"/>
        <a:sy n="100" d="100"/>
      </p:scale>
      <p:origin x="0" y="0"/>
    </p:cViewPr>
  </p:notesTextViewPr>
  <p:notesViewPr>
    <p:cSldViewPr>
      <p:cViewPr>
        <p:scale>
          <a:sx n="180" d="100"/>
          <a:sy n="180" d="100"/>
        </p:scale>
        <p:origin x="1112" y="-30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04FED473-E31F-4BD8-B5CA-FDE3D3EE11E2}" type="datetimeFigureOut">
              <a:rPr lang="en-US" smtClean="0"/>
              <a:pPr/>
              <a:t>12/30/22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F0FFF170-EE3A-4568-999A-C8FF963A7013}" type="slidenum">
              <a:rPr lang="en-US" smtClean="0"/>
              <a:pPr/>
              <a:t>‹#›</a:t>
            </a:fld>
            <a:endParaRPr lang="en-US" dirty="0"/>
          </a:p>
        </p:txBody>
      </p:sp>
    </p:spTree>
    <p:extLst>
      <p:ext uri="{BB962C8B-B14F-4D97-AF65-F5344CB8AC3E}">
        <p14:creationId xmlns:p14="http://schemas.microsoft.com/office/powerpoint/2010/main" val="781839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20650" y="44451"/>
            <a:ext cx="6934200" cy="9339262"/>
          </a:xfrm>
        </p:spPr>
        <p:txBody>
          <a:bodyPr>
            <a:normAutofit fontScale="92500" lnSpcReduction="10000"/>
          </a:bodyPr>
          <a:lstStyle/>
          <a:p>
            <a:pPr marL="285750" indent="-285750">
              <a:buFont typeface="+mj-lt"/>
              <a:buAutoNum type="romanUcPeriod"/>
            </a:pPr>
            <a:r>
              <a:rPr lang="en-US" sz="900" dirty="0"/>
              <a:t>Chapters 1-3: Job’s distress - his prosperity (1:1-5); his adversity (1:6-2:13); his perplexity (3).</a:t>
            </a:r>
          </a:p>
          <a:p>
            <a:pPr marL="285750" indent="-285750">
              <a:buAutoNum type="romanUcPeriod" startAt="2"/>
            </a:pPr>
            <a:r>
              <a:rPr lang="en-US" sz="900" dirty="0"/>
              <a:t>Chapters 4-37: Job’s defense</a:t>
            </a:r>
          </a:p>
          <a:p>
            <a:r>
              <a:rPr lang="en-US" sz="900" dirty="0"/>
              <a:t>           A.  The first round (4-14)</a:t>
            </a:r>
          </a:p>
          <a:p>
            <a:r>
              <a:rPr lang="en-US" sz="900" dirty="0"/>
              <a:t>                 1. Eliphaz (4-5) - Job’ s reply (6-7)</a:t>
            </a:r>
          </a:p>
          <a:p>
            <a:r>
              <a:rPr lang="en-US" sz="900" dirty="0"/>
              <a:t>                 2. Bildad (8) - Job’s reply (9-10)</a:t>
            </a:r>
          </a:p>
          <a:p>
            <a:r>
              <a:rPr lang="en-US" sz="900" dirty="0"/>
              <a:t>                 3. Zophar (11) - Job’s reply (12-14)</a:t>
            </a:r>
          </a:p>
          <a:p>
            <a:r>
              <a:rPr lang="en-US" sz="900" dirty="0"/>
              <a:t>            B.  The second round (15-21)</a:t>
            </a:r>
          </a:p>
          <a:p>
            <a:r>
              <a:rPr lang="en-US" sz="900" dirty="0"/>
              <a:t>                  1. Eliphaz (15) - Job’ s reply (16-17)</a:t>
            </a:r>
          </a:p>
          <a:p>
            <a:r>
              <a:rPr lang="en-US" sz="900" dirty="0"/>
              <a:t>                  2. Bildad (18) - Job’s reply (19)</a:t>
            </a:r>
          </a:p>
          <a:p>
            <a:r>
              <a:rPr lang="en-US" sz="900" dirty="0"/>
              <a:t>                  3. Zophar (20) - Job’ s reply (21)</a:t>
            </a:r>
          </a:p>
          <a:p>
            <a:r>
              <a:rPr lang="en-US" sz="900" dirty="0"/>
              <a:t>            C. The third round (22-37)</a:t>
            </a:r>
          </a:p>
          <a:p>
            <a:r>
              <a:rPr lang="en-US" sz="900" dirty="0"/>
              <a:t>                 1. Eliphaz (22) - Job’s reply (23-24)</a:t>
            </a:r>
          </a:p>
          <a:p>
            <a:r>
              <a:rPr lang="en-US" sz="900" dirty="0"/>
              <a:t>                 2. Bildad (25) - Job’s reply (26-31)</a:t>
            </a:r>
          </a:p>
          <a:p>
            <a:r>
              <a:rPr lang="en-US" sz="900" dirty="0"/>
              <a:t>            D. Young Elihu speaks (32-37)</a:t>
            </a:r>
          </a:p>
          <a:p>
            <a:r>
              <a:rPr lang="en-US" sz="900" dirty="0"/>
              <a:t>                 1. Contradicting Job’ s friends (32)</a:t>
            </a:r>
          </a:p>
          <a:p>
            <a:r>
              <a:rPr lang="en-US" sz="900" dirty="0"/>
              <a:t>                 2. Contradicting Job himself (33)</a:t>
            </a:r>
          </a:p>
          <a:p>
            <a:r>
              <a:rPr lang="en-US" sz="900" dirty="0"/>
              <a:t>                 3. Proclaiming God’s justice, goodness, and majesty (34-37)</a:t>
            </a:r>
          </a:p>
          <a:p>
            <a:pPr marL="285750" indent="-285750">
              <a:buAutoNum type="romanUcPeriod" startAt="3"/>
            </a:pPr>
            <a:r>
              <a:rPr lang="en-US" sz="900" dirty="0"/>
              <a:t>Chapters 38-42: Job’s Deliverance</a:t>
            </a:r>
            <a:br>
              <a:rPr lang="en-US" sz="900" dirty="0"/>
            </a:br>
            <a:r>
              <a:rPr lang="en-US" sz="900" dirty="0"/>
              <a:t>A. God humbles Job (38:1-42:6)</a:t>
            </a:r>
          </a:p>
          <a:p>
            <a:r>
              <a:rPr lang="en-US" sz="900" dirty="0"/>
              <a:t>                1.  Through questions too great to answer (38:1-41:34)</a:t>
            </a:r>
          </a:p>
          <a:p>
            <a:r>
              <a:rPr lang="en-US" sz="900" dirty="0"/>
              <a:t>                2. Job acknowledges his inability to understand (42:1-6)</a:t>
            </a:r>
          </a:p>
          <a:p>
            <a:r>
              <a:rPr lang="en-US" sz="900" dirty="0"/>
              <a:t>           B. God honors Job (42:7-17)</a:t>
            </a:r>
          </a:p>
          <a:p>
            <a:r>
              <a:rPr lang="en-US" sz="900" dirty="0"/>
              <a:t>                1. God rebukes his critics (42:7-10)</a:t>
            </a:r>
          </a:p>
          <a:p>
            <a:r>
              <a:rPr lang="en-US" sz="900" dirty="0"/>
              <a:t>                2. God restores his wealth (42:11-17)</a:t>
            </a:r>
          </a:p>
          <a:p>
            <a:endParaRPr lang="en-US" sz="900" dirty="0"/>
          </a:p>
          <a:p>
            <a:r>
              <a:rPr lang="en-US" sz="900" b="1" u="sng" dirty="0"/>
              <a:t>Summary notes:</a:t>
            </a:r>
          </a:p>
          <a:p>
            <a:r>
              <a:rPr lang="en-US" sz="900" dirty="0"/>
              <a:t>The first two chapters set the stage for the great controversy that will take place between Job and his friends, which is precipitated by a controversy between God and Satan. We are first introduced to Job in the land of </a:t>
            </a:r>
            <a:r>
              <a:rPr lang="en-US" sz="900" dirty="0" err="1"/>
              <a:t>Uz</a:t>
            </a:r>
            <a:r>
              <a:rPr lang="en-US" sz="900" dirty="0"/>
              <a:t> (likely Edom, SE of the Dead Sea, cf. </a:t>
            </a:r>
            <a:r>
              <a:rPr lang="en-US" sz="900" dirty="0" err="1"/>
              <a:t>Jer</a:t>
            </a:r>
            <a:r>
              <a:rPr lang="en-US" sz="900" dirty="0"/>
              <a:t> 25:20-21; Lam 4:21). A man of remarkable character, he was blessed with a large family and many possessions. As an example of his piety, mention is made of his sacrifices in behalf of his children (1:1-5).</a:t>
            </a:r>
          </a:p>
          <a:p>
            <a:endParaRPr lang="en-US" sz="900" dirty="0"/>
          </a:p>
          <a:p>
            <a:r>
              <a:rPr lang="en-US" sz="900" dirty="0"/>
              <a:t>We then learn of the controversy between God and Satan concerning Job. On an occasion when Satan came before the Lord, God asked him whether he had considered His faithful servant, Job. Satan responded with an attack on Job's character, that his fear of God was only because God blessed him. Satan then said that Job would curse God if everything he had was taken away. In response, God put all that Job had in Satan's power, with the exception of Job himself (1:6-12).</a:t>
            </a:r>
          </a:p>
          <a:p>
            <a:endParaRPr lang="en-US" sz="900" dirty="0"/>
          </a:p>
          <a:p>
            <a:r>
              <a:rPr lang="en-US" sz="900" dirty="0"/>
              <a:t>In one day, then, Job lost all his material possessions through various calamities. His sons and daughters, also, were killed when a great tornado destroyed the house in which they were partying. Though deeply grieved, Job worships God and does not charge Him with wrong (1:13-22).</a:t>
            </a:r>
          </a:p>
          <a:p>
            <a:endParaRPr lang="en-US" sz="900" dirty="0"/>
          </a:p>
          <a:p>
            <a:r>
              <a:rPr lang="en-US" sz="900" dirty="0"/>
              <a:t>When Satan appeared before God again, the Lord asked whether he had considered how Job had remained faithful despite his losses. Satan then made another challenge, saying that Job would curse God if he himself were harmed. God then allowed Satan power over Job, but only up to the point of actually taking his life. With such power, Satan strikes Job with painful boils (cf. 2:7-8; 7:5; 30:30) over his entire body. Job's wife lost what faith she might have had, and told him to curse God and die. Job, however, refuses to sin with his lips (2:1-10).</a:t>
            </a:r>
          </a:p>
          <a:p>
            <a:endParaRPr lang="en-US" sz="900" dirty="0"/>
          </a:p>
          <a:p>
            <a:r>
              <a:rPr lang="en-US" sz="900" dirty="0"/>
              <a:t>At this point, three of Job's friends (Eliphaz, Bildad, and Zophar) come to mourn and try to comfort him. However, they are shocked when they see Job (whom they did not recognize because of the boils), and sit dumbfounded for seven days and nights without a word in reaction to the magnitude of his grief (2:11-13).</a:t>
            </a:r>
          </a:p>
          <a:p>
            <a:r>
              <a:rPr lang="en-US" sz="900" dirty="0"/>
              <a:t>I.  About Job</a:t>
            </a:r>
          </a:p>
          <a:p>
            <a:r>
              <a:rPr lang="en-US" sz="900" dirty="0"/>
              <a:t>    A. HE LIVED IN THE LAND OF UZ...</a:t>
            </a:r>
          </a:p>
          <a:p>
            <a:r>
              <a:rPr lang="en-US" sz="900" dirty="0"/>
              <a:t>         1. Somewhere in the East (cf. 1:3)</a:t>
            </a:r>
          </a:p>
          <a:p>
            <a:r>
              <a:rPr lang="en-US" sz="900" dirty="0"/>
              <a:t>         2. Near a desert (1:19)</a:t>
            </a:r>
          </a:p>
          <a:p>
            <a:r>
              <a:rPr lang="en-US" sz="900" dirty="0"/>
              <a:t>         3. Likely the land of Edom, SE of the Dead Sea (</a:t>
            </a:r>
            <a:r>
              <a:rPr lang="en-US" sz="900" dirty="0" err="1"/>
              <a:t>Jer</a:t>
            </a:r>
            <a:r>
              <a:rPr lang="en-US" sz="900" dirty="0"/>
              <a:t> 25:20-21; Lam 4:21)</a:t>
            </a:r>
          </a:p>
          <a:p>
            <a:r>
              <a:rPr lang="en-US" sz="900" dirty="0"/>
              <a:t>     B. A MAN OF REMARKABLE CHARACTER...</a:t>
            </a:r>
          </a:p>
          <a:p>
            <a:r>
              <a:rPr lang="en-US" sz="900" dirty="0"/>
              <a:t>         1. Blameless and upright</a:t>
            </a:r>
          </a:p>
          <a:p>
            <a:r>
              <a:rPr lang="en-US" sz="900" dirty="0"/>
              <a:t>         2. Feared God</a:t>
            </a:r>
          </a:p>
          <a:p>
            <a:r>
              <a:rPr lang="en-US" sz="900" dirty="0"/>
              <a:t>         3. Shunned evil - -- "There is none like him on the earth." (1:8)</a:t>
            </a:r>
          </a:p>
          <a:p>
            <a:r>
              <a:rPr lang="en-US" sz="900" dirty="0"/>
              <a:t>     C. A MAN GREATLY BLESSED...</a:t>
            </a:r>
          </a:p>
          <a:p>
            <a:r>
              <a:rPr lang="en-US" sz="900" dirty="0"/>
              <a:t>          1. With a family of seven sons and three daughters</a:t>
            </a:r>
          </a:p>
          <a:p>
            <a:r>
              <a:rPr lang="en-US" sz="900" dirty="0"/>
              <a:t>          2. With 7000 sheep, 3000 camel, 500 yoke of oxen, 500 female donkeys</a:t>
            </a:r>
          </a:p>
          <a:p>
            <a:r>
              <a:rPr lang="en-US" sz="900" dirty="0"/>
              <a:t>          3. With a large household -- "this man was the greatest of all the people of the East" (1:3)</a:t>
            </a:r>
          </a:p>
          <a:p>
            <a:r>
              <a:rPr lang="en-US" sz="900" dirty="0"/>
              <a:t>     D. THE SPIRITUAL LEADER OF HIS FAMILY...</a:t>
            </a:r>
          </a:p>
          <a:p>
            <a:r>
              <a:rPr lang="en-US" sz="900" dirty="0"/>
              <a:t>          1. His sons apparently liked to "party"</a:t>
            </a:r>
          </a:p>
          <a:p>
            <a:r>
              <a:rPr lang="en-US" sz="900" dirty="0"/>
              <a:t>          2. Yet Job sought to sanctify them and offer burnt sacrifices</a:t>
            </a:r>
          </a:p>
          <a:p>
            <a:r>
              <a:rPr lang="en-US" sz="900" dirty="0"/>
              <a:t>II.  SATAN ATTACKS JOB'S CHARACTER (1:6-12)</a:t>
            </a:r>
          </a:p>
          <a:p>
            <a:r>
              <a:rPr lang="en-US" sz="900" dirty="0"/>
              <a:t>      A. SATAN APPEARS BEFORE GOD...</a:t>
            </a:r>
          </a:p>
          <a:p>
            <a:r>
              <a:rPr lang="en-US" sz="900" dirty="0"/>
              <a:t>           1. When the "sons of God" (angels?) came before God</a:t>
            </a:r>
          </a:p>
          <a:p>
            <a:r>
              <a:rPr lang="en-US" sz="900" dirty="0"/>
              <a:t>           2. After Satan had been "going to and </a:t>
            </a:r>
            <a:r>
              <a:rPr lang="en-US" sz="900" dirty="0" err="1"/>
              <a:t>fro</a:t>
            </a:r>
            <a:r>
              <a:rPr lang="en-US" sz="900" dirty="0"/>
              <a:t> on the earth" (cf. 1 Pe 5:8)</a:t>
            </a:r>
          </a:p>
          <a:p>
            <a:r>
              <a:rPr lang="en-US" sz="900" dirty="0"/>
              <a:t>      B. GOD ASKS SATAN ABOUT JOB...</a:t>
            </a:r>
          </a:p>
          <a:p>
            <a:r>
              <a:rPr lang="en-US" sz="900" dirty="0"/>
              <a:t>          1. "Have you considered my servant Job?"</a:t>
            </a:r>
          </a:p>
          <a:p>
            <a:r>
              <a:rPr lang="en-US" sz="900" dirty="0"/>
              <a:t>          2. A man of remarkable character</a:t>
            </a:r>
          </a:p>
          <a:p>
            <a:r>
              <a:rPr lang="en-US" sz="900" dirty="0"/>
              <a:t>      C. SATAN'S ACCUSATION CONCERNING JOB...</a:t>
            </a:r>
          </a:p>
          <a:p>
            <a:r>
              <a:rPr lang="en-US" sz="900" dirty="0"/>
              <a:t>          1. "Does Job fear God for nothing?"</a:t>
            </a:r>
          </a:p>
          <a:p>
            <a:r>
              <a:rPr lang="en-US" sz="900" dirty="0"/>
              <a:t>          2.  I.e., Job is simply self-centered</a:t>
            </a:r>
          </a:p>
          <a:p>
            <a:r>
              <a:rPr lang="en-US" sz="900" dirty="0"/>
              <a:t>          3.  By implication, God is not worthy to be praised on His merits alone</a:t>
            </a:r>
          </a:p>
          <a:p>
            <a:r>
              <a:rPr lang="en-US" sz="900" dirty="0"/>
              <a:t>          4.  Stop blessing Job, and he will curse God!</a:t>
            </a:r>
          </a:p>
          <a:p>
            <a:r>
              <a:rPr lang="en-US" sz="900" dirty="0"/>
              <a:t>          5.  By such a test, Satan seeks to prove:</a:t>
            </a:r>
          </a:p>
          <a:p>
            <a:r>
              <a:rPr lang="en-US" sz="900" dirty="0"/>
              <a:t>               a. There is no such thing as unselfish piety</a:t>
            </a:r>
          </a:p>
          <a:p>
            <a:r>
              <a:rPr lang="en-US" sz="900" dirty="0"/>
              <a:t>               b. Men do right only when it is profitable to do so</a:t>
            </a:r>
          </a:p>
          <a:p>
            <a:r>
              <a:rPr lang="en-US" sz="900" dirty="0"/>
              <a:t>               c. God is not worthy of service on the basis of His nature alone -- Therefore Satan is not only accusing Job, but God as well!</a:t>
            </a:r>
          </a:p>
          <a:p>
            <a:r>
              <a:rPr lang="en-US" sz="900" dirty="0"/>
              <a:t>      D. GOD ACCEPTS THE CHALLENGE...</a:t>
            </a:r>
          </a:p>
          <a:p>
            <a:r>
              <a:rPr lang="en-US" sz="900" dirty="0"/>
              <a:t>           1. He allows Job to be severely tried, but Satan cannot harm his person</a:t>
            </a:r>
          </a:p>
          <a:p>
            <a:r>
              <a:rPr lang="en-US" sz="900" dirty="0"/>
              <a:t>           2. What God is trying to prove:</a:t>
            </a:r>
          </a:p>
          <a:p>
            <a:r>
              <a:rPr lang="en-US" sz="900" dirty="0"/>
              <a:t>                a. There is such a thing as "non covetous righteousness"</a:t>
            </a:r>
          </a:p>
          <a:p>
            <a:r>
              <a:rPr lang="en-US" sz="900" dirty="0"/>
              <a:t>                b. There are people with a true devotion to God Almighty</a:t>
            </a:r>
          </a:p>
          <a:p>
            <a:endParaRPr lang="en-US" sz="900" dirty="0"/>
          </a:p>
          <a:p>
            <a:r>
              <a:rPr lang="en-US" sz="900" dirty="0"/>
              <a:t>         </a:t>
            </a:r>
          </a:p>
          <a:p>
            <a:pPr marL="285750" indent="-285750">
              <a:buAutoNum type="romanUcPeriod" startAt="2"/>
            </a:pPr>
            <a:endParaRPr lang="en-US" sz="900" dirty="0"/>
          </a:p>
          <a:p>
            <a:pPr marL="285750" indent="-285750">
              <a:buAutoNum type="romanUcPeriod" startAt="2"/>
            </a:pPr>
            <a:endParaRPr lang="en-US" sz="900" dirty="0"/>
          </a:p>
          <a:p>
            <a:pPr marL="285750" indent="-285750">
              <a:buAutoNum type="romanUcPeriod" startAt="2"/>
            </a:pPr>
            <a:endParaRPr lang="en-US" sz="900" dirty="0"/>
          </a:p>
          <a:p>
            <a:pPr marL="628650" lvl="1"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0FFF170-EE3A-4568-999A-C8FF963A7013}" type="slidenum">
              <a:rPr lang="en-US" smtClean="0"/>
              <a:pPr/>
              <a:t>1</a:t>
            </a:fld>
            <a:endParaRPr lang="en-US" dirty="0"/>
          </a:p>
        </p:txBody>
      </p:sp>
    </p:spTree>
    <p:extLst>
      <p:ext uri="{BB962C8B-B14F-4D97-AF65-F5344CB8AC3E}">
        <p14:creationId xmlns:p14="http://schemas.microsoft.com/office/powerpoint/2010/main" val="1355399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FF170-EE3A-4568-999A-C8FF963A7013}" type="slidenum">
              <a:rPr lang="en-US" smtClean="0"/>
              <a:pPr/>
              <a:t>13</a:t>
            </a:fld>
            <a:endParaRPr lang="en-US" dirty="0"/>
          </a:p>
        </p:txBody>
      </p:sp>
    </p:spTree>
    <p:extLst>
      <p:ext uri="{BB962C8B-B14F-4D97-AF65-F5344CB8AC3E}">
        <p14:creationId xmlns:p14="http://schemas.microsoft.com/office/powerpoint/2010/main" val="4011219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FF170-EE3A-4568-999A-C8FF963A7013}" type="slidenum">
              <a:rPr lang="en-US" smtClean="0"/>
              <a:pPr/>
              <a:t>14</a:t>
            </a:fld>
            <a:endParaRPr lang="en-US" dirty="0"/>
          </a:p>
        </p:txBody>
      </p:sp>
    </p:spTree>
    <p:extLst>
      <p:ext uri="{BB962C8B-B14F-4D97-AF65-F5344CB8AC3E}">
        <p14:creationId xmlns:p14="http://schemas.microsoft.com/office/powerpoint/2010/main" val="2689669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FF170-EE3A-4568-999A-C8FF963A7013}" type="slidenum">
              <a:rPr lang="en-US" smtClean="0"/>
              <a:pPr/>
              <a:t>15</a:t>
            </a:fld>
            <a:endParaRPr lang="en-US" dirty="0"/>
          </a:p>
        </p:txBody>
      </p:sp>
    </p:spTree>
    <p:extLst>
      <p:ext uri="{BB962C8B-B14F-4D97-AF65-F5344CB8AC3E}">
        <p14:creationId xmlns:p14="http://schemas.microsoft.com/office/powerpoint/2010/main" val="1546427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FF170-EE3A-4568-999A-C8FF963A7013}" type="slidenum">
              <a:rPr lang="en-US" smtClean="0"/>
              <a:pPr/>
              <a:t>16</a:t>
            </a:fld>
            <a:endParaRPr lang="en-US" dirty="0"/>
          </a:p>
        </p:txBody>
      </p:sp>
    </p:spTree>
    <p:extLst>
      <p:ext uri="{BB962C8B-B14F-4D97-AF65-F5344CB8AC3E}">
        <p14:creationId xmlns:p14="http://schemas.microsoft.com/office/powerpoint/2010/main" val="3137898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15875"/>
            <a:ext cx="5038725" cy="3779838"/>
          </a:xfrm>
        </p:spPr>
      </p:sp>
      <p:sp>
        <p:nvSpPr>
          <p:cNvPr id="3" name="Notes Placeholder 2"/>
          <p:cNvSpPr>
            <a:spLocks noGrp="1"/>
          </p:cNvSpPr>
          <p:nvPr>
            <p:ph type="body" idx="1"/>
          </p:nvPr>
        </p:nvSpPr>
        <p:spPr>
          <a:xfrm>
            <a:off x="196850" y="3901449"/>
            <a:ext cx="6781800" cy="5287001"/>
          </a:xfrm>
        </p:spPr>
        <p:txBody>
          <a:bodyPr>
            <a:normAutofit/>
          </a:bodyPr>
          <a:lstStyle/>
          <a:p>
            <a:r>
              <a:rPr lang="en-US" sz="900" dirty="0"/>
              <a:t>A patriarchal book, Job is likely one of the earliest books and was probably written well before the time of Moses, the possible author.  The theme of the book has to do with the suffering of the righteous but also provides righteous instruction for wise counseling (Pro. 12:1).    Many have enjoyed their relationship with God when things were going well but have quickly turned on Him when things go sour.  When they do, like Job, we search for answers as to how it is that a God of love, grace and peace can allow the faithful to suffer.   Too many blame God and point their finger at Him as the reason for our pain. Essentially that is what his friends do - they charge God for Job’s condition and accuse Job of sin that has led to his sad physical state.  The book begins in fairytale description with Job, from the land of </a:t>
            </a:r>
            <a:r>
              <a:rPr lang="en-US" sz="900" dirty="0" err="1"/>
              <a:t>Uz</a:t>
            </a:r>
            <a:r>
              <a:rPr lang="en-US" sz="900" dirty="0"/>
              <a:t>, a perfect an upright man, being portrayed as the main character.   The five scenes that follow consist of three earthly (1:1-5, 13-21; 2:7-13) and two heavenly (1:6-12; 2:1-6).   Twice, Satan appears in the heavenly scene to debate Job’s righteous conduct with Satan attributing his faithfulness to his wealth, family and good health.  In the first heavenly scene God allows Satan to try Job by taking away his wealth and family (earthly scene) and “In all this Job sinned not, nor charged God foolishly” (1:22).  In the second heavenly scene Satan attributes Job’s faithfulness to his good health and God agrees to remove that, so long as Satan does not take his life (earthly scene).  One can vividly see the picture of Job’s discomfort as he sits among ashes scrapping his sores with a potsherd to relieve the pressure and provide relief.  So great was his anguish that his wife encourages him to “curse God and die” and his three friends find him putrid and unrecognizable (2:9, 12).  Still, Job refused to sin “with his lips” (2:10). To their credit,  Job’s three friends come to mourn him and respectfully sit at his side quietly for two weeks. Too bad they didn’t stop there.  Instead they provide negative examples on how to counsel as they begin a series of three discourses that show their insensitivity with wordy and unfair accusations.  Job calls their counsel “miserable” as they “vexed his soul and broke him to pieces with words” (16:1; 19:1).  The counseling is unjustified as </a:t>
            </a:r>
            <a:r>
              <a:rPr lang="en-US" sz="900" dirty="0" err="1"/>
              <a:t>Eliphaz</a:t>
            </a:r>
            <a:r>
              <a:rPr lang="en-US" sz="900" dirty="0"/>
              <a:t>, </a:t>
            </a:r>
            <a:r>
              <a:rPr lang="en-US" sz="900" dirty="0" err="1"/>
              <a:t>Bildad</a:t>
            </a:r>
            <a:r>
              <a:rPr lang="en-US" sz="900" dirty="0"/>
              <a:t>, and </a:t>
            </a:r>
            <a:r>
              <a:rPr lang="en-US" sz="900" dirty="0" err="1"/>
              <a:t>Zophar</a:t>
            </a:r>
            <a:r>
              <a:rPr lang="en-US" sz="900" dirty="0"/>
              <a:t> hammer away at Job with the basic premises that his sickness is connected to unrighteous conduct (i.e., chapters 4-14; 15-21; 22-26).  With the close of each speech Job defends his holiness while showing his human frailty as he begs for quiet, mercy, and even death (3:1, 11).  In chapters 27-31, Job forthrightly addresses his counselor friends with additional defense of his sanctity but appears to yield the idea that he is getting what he doesn’t deserve.  Haven’t we all felt that? After listening to his counterparts, the younger friend, </a:t>
            </a:r>
            <a:r>
              <a:rPr lang="en-US" sz="900" dirty="0" err="1"/>
              <a:t>Elihu</a:t>
            </a:r>
            <a:r>
              <a:rPr lang="en-US" sz="900" dirty="0"/>
              <a:t> enters the picture and provided Job with his only worthwhile advice (chapters 32-37).  Basically he tells Job that his anguish has been for the purpose of purification and not because of any unrighteousness.  He calls the three friends counseling baseless and that Job’s only sin might be pride (32:2, 7; 33:12).  God then has His say as He answers Job in a whirlwind and Job acknowledges that God is sovereign and he reflects on his weaknesses (sign of humility) and repents of questioning God’s motives and integrity (40:4; 42:6).  God answers Job by chastising the poor counsel.  God gives back to Job “twice as much as he had before” (42:10).</a:t>
            </a:r>
          </a:p>
          <a:p>
            <a:endParaRPr lang="en-US" sz="900" dirty="0"/>
          </a:p>
          <a:p>
            <a:r>
              <a:rPr lang="en-US" sz="900" dirty="0"/>
              <a:t>Application: </a:t>
            </a:r>
          </a:p>
          <a:p>
            <a:pPr marL="685800" lvl="1" indent="-228600">
              <a:buFont typeface="+mj-lt"/>
              <a:buAutoNum type="arabicPeriod"/>
            </a:pPr>
            <a:r>
              <a:rPr lang="en-US" sz="900" dirty="0"/>
              <a:t>Like it is, Satan has power and is looking for a win</a:t>
            </a:r>
            <a:r>
              <a:rPr lang="is-IS" sz="900" dirty="0"/>
              <a:t>…always (1:7; 2;2; 1 Pe. 5:8).  </a:t>
            </a:r>
          </a:p>
          <a:p>
            <a:pPr marL="685800" lvl="1" indent="-228600">
              <a:buFont typeface="+mj-lt"/>
              <a:buAutoNum type="arabicPeriod"/>
            </a:pPr>
            <a:r>
              <a:rPr lang="is-IS" sz="900" dirty="0"/>
              <a:t>Lie it is, please notice that Jib was involved in his children’s life’s, even when they were grown (1:4).</a:t>
            </a:r>
          </a:p>
          <a:p>
            <a:pPr marL="685800" lvl="1" indent="-228600">
              <a:buFont typeface="+mj-lt"/>
              <a:buAutoNum type="arabicPeriod"/>
            </a:pPr>
            <a:r>
              <a:rPr lang="is-IS" sz="900" dirty="0"/>
              <a:t>Lie it is, the rain fallson the just and the unjust - all of us will suffer (1:1; 9:2; Mt. 5:45).  </a:t>
            </a:r>
          </a:p>
          <a:p>
            <a:pPr marL="685800" lvl="1" indent="-228600">
              <a:buFont typeface="+mj-lt"/>
              <a:buAutoNum type="arabicPeriod"/>
            </a:pPr>
            <a:r>
              <a:rPr lang="is-IS" sz="900" dirty="0"/>
              <a:t>Like it is, bad counseling is not helpfu...wath waht you say (16:1; 17:1).  </a:t>
            </a:r>
          </a:p>
          <a:p>
            <a:pPr marL="685800" lvl="1" indent="-228600">
              <a:buFont typeface="+mj-lt"/>
              <a:buAutoNum type="arabicPeriod"/>
            </a:pPr>
            <a:r>
              <a:rPr lang="is-IS" sz="900" dirty="0"/>
              <a:t>Like it is, God is soverign - He answers us in His time, in His own way. </a:t>
            </a:r>
          </a:p>
          <a:p>
            <a:pPr marL="685800" lvl="1" indent="-228600">
              <a:buFont typeface="+mj-lt"/>
              <a:buAutoNum type="arabicPeriod"/>
            </a:pPr>
            <a:r>
              <a:rPr lang="is-IS" sz="900" dirty="0"/>
              <a:t>Like it is, ultimately God, “</a:t>
            </a:r>
            <a:r>
              <a:rPr lang="en-US" sz="900" dirty="0"/>
              <a:t>blessed the latter days of Job more than his beginning” (42:12).  </a:t>
            </a:r>
            <a:endParaRPr lang="is-IS" sz="900" dirty="0"/>
          </a:p>
          <a:p>
            <a:pPr lvl="1"/>
            <a:endParaRPr lang="is-IS" sz="900" dirty="0"/>
          </a:p>
          <a:p>
            <a:r>
              <a:rPr lang="is-IS" sz="900" dirty="0"/>
              <a:t>Key thought: “</a:t>
            </a:r>
            <a:r>
              <a:rPr lang="en-US" sz="900" dirty="0"/>
              <a:t>Behold, we consider those blessed who remained steadfast. You have heard of the steadfastness of Job, and you have seen the purpose of the Lord, how the Lord is compassionate and merciful” (Ja. 5:11).  </a:t>
            </a:r>
          </a:p>
        </p:txBody>
      </p:sp>
      <p:sp>
        <p:nvSpPr>
          <p:cNvPr id="4" name="Slide Number Placeholder 3"/>
          <p:cNvSpPr>
            <a:spLocks noGrp="1"/>
          </p:cNvSpPr>
          <p:nvPr>
            <p:ph type="sldNum" sz="quarter" idx="10"/>
          </p:nvPr>
        </p:nvSpPr>
        <p:spPr/>
        <p:txBody>
          <a:bodyPr/>
          <a:lstStyle/>
          <a:p>
            <a:fld id="{F0FFF170-EE3A-4568-999A-C8FF963A7013}" type="slidenum">
              <a:rPr lang="en-US" smtClean="0"/>
              <a:pPr/>
              <a:t>18</a:t>
            </a:fld>
            <a:endParaRPr lang="en-US" dirty="0"/>
          </a:p>
        </p:txBody>
      </p:sp>
    </p:spTree>
    <p:extLst>
      <p:ext uri="{BB962C8B-B14F-4D97-AF65-F5344CB8AC3E}">
        <p14:creationId xmlns:p14="http://schemas.microsoft.com/office/powerpoint/2010/main" val="3505700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0888" y="-7938"/>
            <a:ext cx="5718175" cy="4289426"/>
          </a:xfrm>
        </p:spPr>
      </p:sp>
      <p:sp>
        <p:nvSpPr>
          <p:cNvPr id="3" name="Notes Placeholder 2"/>
          <p:cNvSpPr>
            <a:spLocks noGrp="1"/>
          </p:cNvSpPr>
          <p:nvPr>
            <p:ph type="body" idx="1"/>
          </p:nvPr>
        </p:nvSpPr>
        <p:spPr>
          <a:xfrm>
            <a:off x="120651" y="4311649"/>
            <a:ext cx="6977062" cy="5147785"/>
          </a:xfrm>
        </p:spPr>
        <p:txBody>
          <a:bodyPr>
            <a:normAutofit/>
          </a:bodyPr>
          <a:lstStyle/>
          <a:p>
            <a:r>
              <a:rPr lang="en-US" sz="900" dirty="0"/>
              <a:t>A patriarchal book, Job is likely one of the earliest books and was probably written well before the time of Moses, the possible author.  The theme of the book has to do with the suffering of the righteous but also provides righteous instruction for wise counseling (Pro. 12:1).    Many have enjoyed their relationship with God when things were going well but have quickly turned on Him when things go sour.  When they do, like Job, we search for answers as to how it is that a God of love, grace and peace can allow the faithful to suffer.   Too many blame God and point their finger at Him as the reason for our pain. Essentially that is what his friends do - they charge God for Job’s condition and accuse Job of sin that has led to his sad physical state.  The book begins in fairytale description with Job, from the land of </a:t>
            </a:r>
            <a:r>
              <a:rPr lang="en-US" sz="900" dirty="0" err="1"/>
              <a:t>Uz</a:t>
            </a:r>
            <a:r>
              <a:rPr lang="en-US" sz="900" dirty="0"/>
              <a:t>, a perfect an upright man, being portrayed as the main character.   The five scenes that follow consist of three earthly (1:1-5, 13-21; 2:7-13) and two heavenly (1:6-12; 2:1-6).   Twice, Satan appears in the heavenly scene to debate Job’s righteous conduct with Satan attributing his faithfulness to his wealth, family and good health.  In the first heavenly scene God allows Satan to try Job by taking away his wealth and family (earthly scene) and “In all this Job sinned not, nor charged God foolishly” (1:22).  In the second heavenly scene Satan attributes Job’s faithfulness to his good health and God agrees to remove that, so long as Satan does not take his life (earthly scene).  One can vividly see the picture of Job’s discomfort as he sits among ashes scrapping his sores with a potsherd to relieve the pressure and provide relief.  So great was his anguish that his wife encourages him to “curse God and die” and his three friends find him putrid and unrecognizable (2:9, 12).  Still, Job refused to sin “with his lips” (2:10). To their credit,  Job’s three friends come to mourn him and respectfully sit at his side quietly for two weeks. Too bad they didn’t stop there.  Instead they provide negative examples on how to counsel as they begin a series of three discourses that show their insensitivity with wordy and unfair accusations.  Job calls their counsel “miserable” as they “vexed his soul and broke him to pieces with words” (16:1; 19:1).  The counseling is unjustified as </a:t>
            </a:r>
            <a:r>
              <a:rPr lang="en-US" sz="900" dirty="0" err="1"/>
              <a:t>Eliphaz</a:t>
            </a:r>
            <a:r>
              <a:rPr lang="en-US" sz="900" dirty="0"/>
              <a:t>, </a:t>
            </a:r>
            <a:r>
              <a:rPr lang="en-US" sz="900" dirty="0" err="1"/>
              <a:t>Bildad</a:t>
            </a:r>
            <a:r>
              <a:rPr lang="en-US" sz="900" dirty="0"/>
              <a:t>, and </a:t>
            </a:r>
            <a:r>
              <a:rPr lang="en-US" sz="900" dirty="0" err="1"/>
              <a:t>Zophar</a:t>
            </a:r>
            <a:r>
              <a:rPr lang="en-US" sz="900" dirty="0"/>
              <a:t> hammer away at Job with the basic premises that his sickness is connected to unrighteous conduct (i.e., chapters 4-14; 15-21; 22-26).  With the close of each speech Job defends his holiness while showing his human frailty as he begs for quiet, mercy, and even death (3:1, 11).  In chapters 27-31, Job forthrightly addresses his counselor friends with additional defense of his sanctity but appears to yield the idea that he is getting what he doesn’t deserve.  Haven’t we all felt that? After listening to his counterparts, the younger friend, </a:t>
            </a:r>
            <a:r>
              <a:rPr lang="en-US" sz="900" dirty="0" err="1"/>
              <a:t>Elihu</a:t>
            </a:r>
            <a:r>
              <a:rPr lang="en-US" sz="900" dirty="0"/>
              <a:t> enters the picture and provided Job with his only worthwhile advice (chapters 32-37).  Basically he tells Job that his anguish has been for the purpose of purification and not because of any unrighteousness.  He calls the three friends counseling baseless and that Job’s only sin might be pride (32:2, 7; 33:12).  God then has His say as He answers Job in a whirlwind and Job acknowledges that God is sovereign and he reflects on his weaknesses (sign of humility) and repents of questioning God’s motives and integrity (40:4; 42:6).  God answers Job by chastising the poor counsel.  God gives back to Job “twice as much as he had before” (42:10).</a:t>
            </a:r>
          </a:p>
          <a:p>
            <a:endParaRPr lang="en-US" sz="900" dirty="0"/>
          </a:p>
          <a:p>
            <a:r>
              <a:rPr lang="en-US" sz="900" dirty="0"/>
              <a:t>Application: </a:t>
            </a:r>
          </a:p>
          <a:p>
            <a:pPr marL="685800" lvl="1" indent="-228600">
              <a:buFont typeface="+mj-lt"/>
              <a:buAutoNum type="arabicPeriod"/>
            </a:pPr>
            <a:r>
              <a:rPr lang="en-US" sz="900" dirty="0"/>
              <a:t>Like it is, Satan has power and is looking for a win</a:t>
            </a:r>
            <a:r>
              <a:rPr lang="is-IS" sz="900" dirty="0"/>
              <a:t>…always (1:7; 2;2; 1 Pe. 5:8).  </a:t>
            </a:r>
          </a:p>
          <a:p>
            <a:pPr marL="685800" lvl="1" indent="-228600">
              <a:buFont typeface="+mj-lt"/>
              <a:buAutoNum type="arabicPeriod"/>
            </a:pPr>
            <a:r>
              <a:rPr lang="is-IS" sz="900" dirty="0"/>
              <a:t>Lie it is, please notice that Jib was involved in his children’s life’s, even when they were grown (1:4).</a:t>
            </a:r>
          </a:p>
          <a:p>
            <a:pPr marL="685800" lvl="1" indent="-228600">
              <a:buFont typeface="+mj-lt"/>
              <a:buAutoNum type="arabicPeriod"/>
            </a:pPr>
            <a:r>
              <a:rPr lang="is-IS" sz="900" dirty="0"/>
              <a:t>Lie it is, the rain fallson the just and the unjust - all of us will suffer (1:1; 9:2; Mt. 5:45).  </a:t>
            </a:r>
          </a:p>
          <a:p>
            <a:pPr marL="685800" lvl="1" indent="-228600">
              <a:buFont typeface="+mj-lt"/>
              <a:buAutoNum type="arabicPeriod"/>
            </a:pPr>
            <a:r>
              <a:rPr lang="is-IS" sz="900" dirty="0"/>
              <a:t>Like it is, bad counseling is not helpfu...wath waht you say (16:1; 17:1).  </a:t>
            </a:r>
          </a:p>
          <a:p>
            <a:pPr marL="685800" lvl="1" indent="-228600">
              <a:buFont typeface="+mj-lt"/>
              <a:buAutoNum type="arabicPeriod"/>
            </a:pPr>
            <a:r>
              <a:rPr lang="is-IS" sz="900" dirty="0"/>
              <a:t>Like it is, God is soverign - He answers us in His time, in His own way. </a:t>
            </a:r>
          </a:p>
          <a:p>
            <a:pPr marL="685800" lvl="1" indent="-228600">
              <a:buFont typeface="+mj-lt"/>
              <a:buAutoNum type="arabicPeriod"/>
            </a:pPr>
            <a:r>
              <a:rPr lang="is-IS" sz="900" dirty="0"/>
              <a:t>Like it is, ultimately God, “</a:t>
            </a:r>
            <a:r>
              <a:rPr lang="en-US" sz="900" dirty="0"/>
              <a:t>blessed the latter days of Job more than his beginning” (42:12).  </a:t>
            </a:r>
            <a:endParaRPr lang="is-IS" sz="900" dirty="0"/>
          </a:p>
          <a:p>
            <a:pPr lvl="1"/>
            <a:endParaRPr lang="is-IS" sz="900" dirty="0"/>
          </a:p>
          <a:p>
            <a:r>
              <a:rPr lang="is-IS" sz="900" dirty="0"/>
              <a:t>Key thought: “</a:t>
            </a:r>
            <a:r>
              <a:rPr lang="en-US" sz="900" dirty="0"/>
              <a:t>Behold, we consider those blessed who remained steadfast. You have heard of the steadfastness of Job, and you have seen the purpose of the Lord, how the Lord is compassionate and merciful” (Ja. 5:11).  </a:t>
            </a:r>
          </a:p>
        </p:txBody>
      </p:sp>
      <p:sp>
        <p:nvSpPr>
          <p:cNvPr id="4" name="Slide Number Placeholder 3"/>
          <p:cNvSpPr>
            <a:spLocks noGrp="1"/>
          </p:cNvSpPr>
          <p:nvPr>
            <p:ph type="sldNum" sz="quarter" idx="10"/>
          </p:nvPr>
        </p:nvSpPr>
        <p:spPr/>
        <p:txBody>
          <a:bodyPr/>
          <a:lstStyle/>
          <a:p>
            <a:fld id="{F0FFF170-EE3A-4568-999A-C8FF963A7013}" type="slidenum">
              <a:rPr lang="en-US" smtClean="0"/>
              <a:pPr/>
              <a:t>2</a:t>
            </a:fld>
            <a:endParaRPr lang="en-US" dirty="0"/>
          </a:p>
        </p:txBody>
      </p:sp>
    </p:spTree>
    <p:extLst>
      <p:ext uri="{BB962C8B-B14F-4D97-AF65-F5344CB8AC3E}">
        <p14:creationId xmlns:p14="http://schemas.microsoft.com/office/powerpoint/2010/main" val="207708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645542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FF170-EE3A-4568-999A-C8FF963A7013}" type="slidenum">
              <a:rPr lang="en-US" smtClean="0"/>
              <a:pPr/>
              <a:t>4</a:t>
            </a:fld>
            <a:endParaRPr lang="en-US" dirty="0"/>
          </a:p>
        </p:txBody>
      </p:sp>
    </p:spTree>
    <p:extLst>
      <p:ext uri="{BB962C8B-B14F-4D97-AF65-F5344CB8AC3E}">
        <p14:creationId xmlns:p14="http://schemas.microsoft.com/office/powerpoint/2010/main" val="60217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FF170-EE3A-4568-999A-C8FF963A7013}" type="slidenum">
              <a:rPr lang="en-US" smtClean="0"/>
              <a:pPr/>
              <a:t>5</a:t>
            </a:fld>
            <a:endParaRPr lang="en-US" dirty="0"/>
          </a:p>
        </p:txBody>
      </p:sp>
    </p:spTree>
    <p:extLst>
      <p:ext uri="{BB962C8B-B14F-4D97-AF65-F5344CB8AC3E}">
        <p14:creationId xmlns:p14="http://schemas.microsoft.com/office/powerpoint/2010/main" val="1249255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7</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FF170-EE3A-4568-999A-C8FF963A7013}" type="slidenum">
              <a:rPr lang="en-US" smtClean="0"/>
              <a:pPr/>
              <a:t>9</a:t>
            </a:fld>
            <a:endParaRPr lang="en-US" dirty="0"/>
          </a:p>
        </p:txBody>
      </p:sp>
    </p:spTree>
    <p:extLst>
      <p:ext uri="{BB962C8B-B14F-4D97-AF65-F5344CB8AC3E}">
        <p14:creationId xmlns:p14="http://schemas.microsoft.com/office/powerpoint/2010/main" val="615279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6314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12/30/22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12/30/22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Job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Job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000" dirty="0"/>
              <a:t>The Israelites categorized Job within their wisdom literature. The book includes language from ancient legal proceedings, laments, and unique terms not found elsewhere in the Bible.  In addition, the majority of Job is written in parallel lines which are indicative of poetry.</a:t>
            </a:r>
          </a:p>
          <a:p>
            <a:pPr marL="89154" indent="0">
              <a:buNone/>
            </a:pPr>
            <a:endParaRPr lang="en-US" sz="2000" dirty="0"/>
          </a:p>
          <a:p>
            <a:pPr marL="89154" indent="0">
              <a:buNone/>
            </a:pPr>
            <a:r>
              <a:rPr lang="en-US" sz="2000" dirty="0"/>
              <a:t>The book delves into issues near to the heart of every human who experiences suffering.  The prologue provides a fascinating peek into the back story—why God allowed Satan to afflict Job with such pain and turmoil.  Then, through a series of dialogues and monologues arranged in a pattern of threes, human wisdom attempts to explain the unexplainable, until finally God Himself speaks.</a:t>
            </a:r>
          </a:p>
          <a:p>
            <a:pPr marL="89154" indent="0">
              <a:buNone/>
            </a:pPr>
            <a:endParaRPr lang="en-US" sz="2000" dirty="0"/>
          </a:p>
          <a:p>
            <a:pPr marL="89154" indent="0">
              <a:buNone/>
            </a:pPr>
            <a:r>
              <a:rPr lang="en-US" sz="2000" dirty="0"/>
              <a:t>As one person wrote it, “The final chapters of Job record God’s masterful defense of His majesty and unique “otherness”—of God’s eternal transcendence above creation—in contrast with Job’s humble and ignorant mortality. “Where were you when I laid the foundation of the earth? / Tell Me, if you have understanding” (Job 38:4).” --- Roy B. </a:t>
            </a:r>
            <a:r>
              <a:rPr lang="en-US" sz="2000" dirty="0" err="1"/>
              <a:t>Zuck</a:t>
            </a:r>
            <a:r>
              <a:rPr lang="en-US" sz="2000" dirty="0"/>
              <a:t>, Book on Job</a:t>
            </a:r>
          </a:p>
        </p:txBody>
      </p:sp>
    </p:spTree>
    <p:extLst>
      <p:ext uri="{BB962C8B-B14F-4D97-AF65-F5344CB8AC3E}">
        <p14:creationId xmlns:p14="http://schemas.microsoft.com/office/powerpoint/2010/main" val="427122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379438"/>
            <a:ext cx="8915400" cy="6059424"/>
          </a:xfrm>
        </p:spPr>
        <p:txBody>
          <a:bodyPr>
            <a:noAutofit/>
          </a:bodyPr>
          <a:lstStyle/>
          <a:p>
            <a:pPr marL="118872" indent="0">
              <a:buNone/>
            </a:pPr>
            <a:r>
              <a:rPr lang="en-US" sz="2200" dirty="0"/>
              <a:t>Job’s plight of undeserved suffering compels us to ask the age-old question, “Why do bad things happen to good people?” The answer given to Job may or may not satisfy the reader. God allows pain for good reason, but He may never reveal those reasons.</a:t>
            </a:r>
          </a:p>
          <a:p>
            <a:pPr marL="118872" indent="0">
              <a:buNone/>
            </a:pPr>
            <a:endParaRPr lang="en-US" sz="2200" dirty="0"/>
          </a:p>
          <a:p>
            <a:pPr marL="118872" indent="0">
              <a:buNone/>
            </a:pPr>
            <a:r>
              <a:rPr lang="en-US" sz="2200" dirty="0"/>
              <a:t>Job did not reject God, but Job did challenge and accuse Him. The Almighty quieted Job decisively when He finally thundered His own perspective on the situation. God did not answer Job’s question of “Why?”—He instead overwhelmed Job and his friends with the truth of His majesty and sovereignty. Job came away with a deeper sense of God’s power and splendor, trusting Him more:</a:t>
            </a:r>
          </a:p>
          <a:p>
            <a:pPr marL="118872" indent="0">
              <a:buNone/>
            </a:pPr>
            <a:endParaRPr lang="en-US" sz="2200" dirty="0"/>
          </a:p>
          <a:p>
            <a:pPr marL="118872" indent="0">
              <a:buNone/>
            </a:pPr>
            <a:r>
              <a:rPr lang="en-US" sz="2200" dirty="0"/>
              <a:t>“I had heard of you by the hearing of the ear but now my eye sees you; 6 therefore I despise myself, and repent in dust and ashes” (Job 42:5–6)</a:t>
            </a:r>
          </a:p>
        </p:txBody>
      </p:sp>
    </p:spTree>
    <p:extLst>
      <p:ext uri="{BB962C8B-B14F-4D97-AF65-F5344CB8AC3E}">
        <p14:creationId xmlns:p14="http://schemas.microsoft.com/office/powerpoint/2010/main" val="23135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Pain inevitably afflicts each one of us. Suffering is unavoidable in this life. Will your relationship with God be enough when trials come? Will you trust Him through your suffering? Read Job 38–42. Spend time with the Almighty. Pray for a stronger faith in the powerful Creator described in those chapters. Pray for a right perspective of Him so that you might see your situation through His eyes.</a:t>
            </a:r>
          </a:p>
          <a:p>
            <a:pPr marL="118872" indent="0">
              <a:buNone/>
            </a:pPr>
            <a:endParaRPr lang="en-US" sz="2400" dirty="0"/>
          </a:p>
          <a:p>
            <a:pPr marL="118872" indent="0">
              <a:buNone/>
            </a:pPr>
            <a:r>
              <a:rPr lang="en-US" sz="2400" dirty="0"/>
              <a:t>Instead of asking where God is in the midst of your pain, the book of Job affirms God’s control and asks us, “Where are we in our pain?  Are we trusting our Creator, even though we cannot understand our circumstances?”</a:t>
            </a:r>
          </a:p>
          <a:p>
            <a:pPr marL="118872" indent="0">
              <a:buNone/>
            </a:pPr>
            <a:endParaRPr lang="en-US" sz="2400" dirty="0"/>
          </a:p>
          <a:p>
            <a:pPr marL="118872" indent="0">
              <a:buNone/>
            </a:pPr>
            <a:endParaRPr lang="en-US" sz="2400" dirty="0"/>
          </a:p>
        </p:txBody>
      </p:sp>
    </p:spTree>
    <p:extLst>
      <p:ext uri="{BB962C8B-B14F-4D97-AF65-F5344CB8AC3E}">
        <p14:creationId xmlns:p14="http://schemas.microsoft.com/office/powerpoint/2010/main" val="3487663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76FBA-4226-EB45-8B0E-CBBE9331FD40}"/>
              </a:ext>
            </a:extLst>
          </p:cNvPr>
          <p:cNvSpPr>
            <a:spLocks noGrp="1"/>
          </p:cNvSpPr>
          <p:nvPr>
            <p:ph type="title"/>
          </p:nvPr>
        </p:nvSpPr>
        <p:spPr/>
        <p:txBody>
          <a:bodyPr/>
          <a:lstStyle/>
          <a:p>
            <a:r>
              <a:rPr lang="en-US" dirty="0"/>
              <a:t>Job - a man of patience</a:t>
            </a:r>
          </a:p>
        </p:txBody>
      </p:sp>
      <p:sp>
        <p:nvSpPr>
          <p:cNvPr id="3" name="Content Placeholder 2">
            <a:extLst>
              <a:ext uri="{FF2B5EF4-FFF2-40B4-BE49-F238E27FC236}">
                <a16:creationId xmlns:a16="http://schemas.microsoft.com/office/drawing/2014/main" id="{34161386-A246-074F-ADD3-4501F3DD1DCC}"/>
              </a:ext>
            </a:extLst>
          </p:cNvPr>
          <p:cNvSpPr>
            <a:spLocks noGrp="1"/>
          </p:cNvSpPr>
          <p:nvPr>
            <p:ph idx="1"/>
          </p:nvPr>
        </p:nvSpPr>
        <p:spPr/>
        <p:txBody>
          <a:bodyPr>
            <a:normAutofit/>
          </a:bodyPr>
          <a:lstStyle/>
          <a:p>
            <a:pPr marL="118872" indent="0">
              <a:buNone/>
            </a:pPr>
            <a:r>
              <a:rPr lang="en-US" sz="2400" b="1" dirty="0"/>
              <a:t>"As an example of suffering and patience</a:t>
            </a:r>
            <a:r>
              <a:rPr lang="en-US" sz="2400" dirty="0"/>
              <a:t>, brothers, take the prophets who spoke in the name of the Lord. 11 Behold, we consider those blessed who remained steadfast. </a:t>
            </a:r>
            <a:r>
              <a:rPr lang="en-US" sz="2400" b="1" dirty="0"/>
              <a:t>You have heard of the steadfastness of Job, </a:t>
            </a:r>
            <a:r>
              <a:rPr lang="en-US" sz="2400" dirty="0"/>
              <a:t>and you have seen the purpose of the Lord, how the Lord is compassionate and merciful” (Ja. 5:10-11)</a:t>
            </a:r>
          </a:p>
        </p:txBody>
      </p:sp>
    </p:spTree>
    <p:extLst>
      <p:ext uri="{BB962C8B-B14F-4D97-AF65-F5344CB8AC3E}">
        <p14:creationId xmlns:p14="http://schemas.microsoft.com/office/powerpoint/2010/main" val="1895768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5DB57-5D8E-C845-8129-1D6B9C67BD86}"/>
              </a:ext>
            </a:extLst>
          </p:cNvPr>
          <p:cNvSpPr>
            <a:spLocks noGrp="1"/>
          </p:cNvSpPr>
          <p:nvPr>
            <p:ph type="title"/>
          </p:nvPr>
        </p:nvSpPr>
        <p:spPr/>
        <p:txBody>
          <a:bodyPr/>
          <a:lstStyle/>
          <a:p>
            <a:r>
              <a:rPr lang="en-US" dirty="0"/>
              <a:t>Job in the Bible</a:t>
            </a:r>
          </a:p>
        </p:txBody>
      </p:sp>
      <p:sp>
        <p:nvSpPr>
          <p:cNvPr id="3" name="Content Placeholder 2">
            <a:extLst>
              <a:ext uri="{FF2B5EF4-FFF2-40B4-BE49-F238E27FC236}">
                <a16:creationId xmlns:a16="http://schemas.microsoft.com/office/drawing/2014/main" id="{EAEB663C-6D1E-8147-A06E-3183BEC308FE}"/>
              </a:ext>
            </a:extLst>
          </p:cNvPr>
          <p:cNvSpPr>
            <a:spLocks noGrp="1"/>
          </p:cNvSpPr>
          <p:nvPr>
            <p:ph idx="1"/>
          </p:nvPr>
        </p:nvSpPr>
        <p:spPr/>
        <p:txBody>
          <a:bodyPr>
            <a:normAutofit fontScale="92500"/>
          </a:bodyPr>
          <a:lstStyle/>
          <a:p>
            <a:pPr lvl="1">
              <a:buFont typeface="Wingdings" pitchFamily="2" charset="2"/>
              <a:buChar char="q"/>
            </a:pPr>
            <a:r>
              <a:rPr lang="en-US" sz="2600" b="1" dirty="0"/>
              <a:t>1 Co 3:19</a:t>
            </a:r>
            <a:r>
              <a:rPr lang="en-US" sz="2600" dirty="0"/>
              <a:t>: “For the wisdom of this world is folly with God. For it is written, “He catches the wise in their craftiness”</a:t>
            </a:r>
          </a:p>
          <a:p>
            <a:pPr lvl="2">
              <a:buFont typeface="Wingdings" pitchFamily="2" charset="2"/>
              <a:buChar char="Ø"/>
            </a:pPr>
            <a:r>
              <a:rPr lang="en-US" sz="2200" b="1" dirty="0"/>
              <a:t>Job 5:13: </a:t>
            </a:r>
            <a:r>
              <a:rPr lang="en-US" sz="2200" dirty="0"/>
              <a:t>“He catches the wise in their own craftiness, and the schemes of the wily are brought to a quick end.”</a:t>
            </a:r>
          </a:p>
          <a:p>
            <a:pPr lvl="1">
              <a:buFont typeface="Wingdings" pitchFamily="2" charset="2"/>
              <a:buChar char="q"/>
            </a:pPr>
            <a:r>
              <a:rPr lang="en-US" sz="2600" b="1" dirty="0"/>
              <a:t>Ro 11:35</a:t>
            </a:r>
            <a:r>
              <a:rPr lang="en-US" sz="2600" dirty="0"/>
              <a:t>: “Or who has given a gift to him that he might be repaid?”</a:t>
            </a:r>
          </a:p>
          <a:p>
            <a:pPr lvl="2">
              <a:buFont typeface="Wingdings" pitchFamily="2" charset="2"/>
              <a:buChar char="Ø"/>
            </a:pPr>
            <a:r>
              <a:rPr lang="en-US" sz="2200" b="1" dirty="0"/>
              <a:t>Job 41:11</a:t>
            </a:r>
            <a:r>
              <a:rPr lang="en-US" sz="2200" dirty="0"/>
              <a:t>: “Who has first given to me, that I should repay him?</a:t>
            </a:r>
          </a:p>
          <a:p>
            <a:pPr>
              <a:buFont typeface="Arial" panose="020B0604020202020204" pitchFamily="34" charset="0"/>
              <a:buChar char="•"/>
            </a:pPr>
            <a:r>
              <a:rPr lang="en-US" sz="2600" dirty="0"/>
              <a:t>In the book of Ezekiel, Job is mentioned along with Noah and Daniel, two other figures of history (Eze 14:14).</a:t>
            </a:r>
          </a:p>
          <a:p>
            <a:pPr>
              <a:buFont typeface="Arial" panose="020B0604020202020204" pitchFamily="34" charset="0"/>
              <a:buChar char="•"/>
            </a:pPr>
            <a:r>
              <a:rPr lang="en-US" sz="2600" dirty="0"/>
              <a:t>James, the Lord’s brother, refers to Job as an example of perseverance (Ja 5:11).</a:t>
            </a:r>
          </a:p>
        </p:txBody>
      </p:sp>
    </p:spTree>
    <p:extLst>
      <p:ext uri="{BB962C8B-B14F-4D97-AF65-F5344CB8AC3E}">
        <p14:creationId xmlns:p14="http://schemas.microsoft.com/office/powerpoint/2010/main" val="126332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10243-C2B5-474F-9CD7-9E9283B20EA3}"/>
              </a:ext>
            </a:extLst>
          </p:cNvPr>
          <p:cNvSpPr>
            <a:spLocks noGrp="1"/>
          </p:cNvSpPr>
          <p:nvPr>
            <p:ph type="title"/>
          </p:nvPr>
        </p:nvSpPr>
        <p:spPr/>
        <p:txBody>
          <a:bodyPr>
            <a:normAutofit fontScale="90000"/>
          </a:bodyPr>
          <a:lstStyle/>
          <a:p>
            <a:pPr algn="ctr"/>
            <a:r>
              <a:rPr lang="en-US" dirty="0"/>
              <a:t>Copeland’s Executable Outlines - Table of Contents </a:t>
            </a:r>
          </a:p>
        </p:txBody>
      </p:sp>
      <p:sp>
        <p:nvSpPr>
          <p:cNvPr id="3" name="Content Placeholder 2">
            <a:extLst>
              <a:ext uri="{FF2B5EF4-FFF2-40B4-BE49-F238E27FC236}">
                <a16:creationId xmlns:a16="http://schemas.microsoft.com/office/drawing/2014/main" id="{F68D581C-1C55-A246-8ED1-A5A933470A72}"/>
              </a:ext>
            </a:extLst>
          </p:cNvPr>
          <p:cNvSpPr>
            <a:spLocks noGrp="1"/>
          </p:cNvSpPr>
          <p:nvPr>
            <p:ph idx="1"/>
          </p:nvPr>
        </p:nvSpPr>
        <p:spPr/>
        <p:txBody>
          <a:bodyPr>
            <a:normAutofit/>
          </a:bodyPr>
          <a:lstStyle/>
          <a:p>
            <a:pPr>
              <a:buFont typeface="Wingdings" pitchFamily="2" charset="2"/>
              <a:buChar char="v"/>
            </a:pPr>
            <a:r>
              <a:rPr lang="en-US" b="1" dirty="0"/>
              <a:t>Chapters 1-2</a:t>
            </a:r>
            <a:r>
              <a:rPr lang="en-US" dirty="0"/>
              <a:t>: Prologue, Job Is Tested (1-2) </a:t>
            </a:r>
          </a:p>
          <a:p>
            <a:pPr>
              <a:buFont typeface="Wingdings" pitchFamily="2" charset="2"/>
              <a:buChar char="v"/>
            </a:pPr>
            <a:r>
              <a:rPr lang="en-US" b="1" dirty="0"/>
              <a:t>Chapter 3</a:t>
            </a:r>
            <a:r>
              <a:rPr lang="en-US" dirty="0"/>
              <a:t>: Job's Soliloquy</a:t>
            </a:r>
          </a:p>
          <a:p>
            <a:pPr>
              <a:buFont typeface="Wingdings" pitchFamily="2" charset="2"/>
              <a:buChar char="v"/>
            </a:pPr>
            <a:r>
              <a:rPr lang="en-US" b="1" dirty="0"/>
              <a:t>Chapters 4-14</a:t>
            </a:r>
            <a:r>
              <a:rPr lang="en-US" dirty="0"/>
              <a:t>: 1st Cycle Of Speeches </a:t>
            </a:r>
          </a:p>
          <a:p>
            <a:pPr>
              <a:buFont typeface="Wingdings" pitchFamily="2" charset="2"/>
              <a:buChar char="v"/>
            </a:pPr>
            <a:r>
              <a:rPr lang="en-US" b="1" dirty="0"/>
              <a:t>Chapters 15-21</a:t>
            </a:r>
            <a:r>
              <a:rPr lang="en-US" dirty="0"/>
              <a:t>: 2nd Cycle Of Speeches</a:t>
            </a:r>
          </a:p>
          <a:p>
            <a:pPr>
              <a:buFont typeface="Wingdings" pitchFamily="2" charset="2"/>
              <a:buChar char="v"/>
            </a:pPr>
            <a:r>
              <a:rPr lang="en-US" b="1" dirty="0"/>
              <a:t>Chapters 22-31</a:t>
            </a:r>
            <a:r>
              <a:rPr lang="en-US" dirty="0"/>
              <a:t>:  3rd Cycle Of Speeches</a:t>
            </a:r>
          </a:p>
          <a:p>
            <a:pPr>
              <a:buFont typeface="Wingdings" pitchFamily="2" charset="2"/>
              <a:buChar char="v"/>
            </a:pPr>
            <a:r>
              <a:rPr lang="en-US" b="1" dirty="0"/>
              <a:t>Chapters 32-37</a:t>
            </a:r>
            <a:r>
              <a:rPr lang="en-US" dirty="0"/>
              <a:t>:  Young Elihu Speaks</a:t>
            </a:r>
          </a:p>
          <a:p>
            <a:pPr>
              <a:buFont typeface="Wingdings" pitchFamily="2" charset="2"/>
              <a:buChar char="v"/>
            </a:pPr>
            <a:r>
              <a:rPr lang="en-US" b="1" dirty="0"/>
              <a:t>Chapters 38:1-42:6</a:t>
            </a:r>
            <a:r>
              <a:rPr lang="en-US" dirty="0"/>
              <a:t>: God Speaks To Job</a:t>
            </a:r>
          </a:p>
          <a:p>
            <a:pPr>
              <a:buFont typeface="Wingdings" pitchFamily="2" charset="2"/>
              <a:buChar char="v"/>
            </a:pPr>
            <a:r>
              <a:rPr lang="en-US" b="1" dirty="0"/>
              <a:t>Chapters 42:7-16</a:t>
            </a:r>
            <a:r>
              <a:rPr lang="en-US" dirty="0"/>
              <a:t>: Epilogue, Job Is Blessed</a:t>
            </a:r>
          </a:p>
          <a:p>
            <a:endParaRPr lang="en-US" dirty="0"/>
          </a:p>
        </p:txBody>
      </p:sp>
    </p:spTree>
    <p:extLst>
      <p:ext uri="{BB962C8B-B14F-4D97-AF65-F5344CB8AC3E}">
        <p14:creationId xmlns:p14="http://schemas.microsoft.com/office/powerpoint/2010/main" val="156945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D40C969-0B60-BE44-A8A1-9CD6B8C702E4}"/>
              </a:ext>
            </a:extLst>
          </p:cNvPr>
          <p:cNvSpPr>
            <a:spLocks noGrp="1"/>
          </p:cNvSpPr>
          <p:nvPr>
            <p:ph idx="4294967295"/>
          </p:nvPr>
        </p:nvSpPr>
        <p:spPr>
          <a:xfrm>
            <a:off x="152400" y="0"/>
            <a:ext cx="8991600" cy="6781800"/>
          </a:xfrm>
        </p:spPr>
        <p:txBody>
          <a:bodyPr>
            <a:normAutofit fontScale="25000" lnSpcReduction="20000"/>
          </a:bodyPr>
          <a:lstStyle/>
          <a:p>
            <a:pPr marL="118872" indent="0">
              <a:buNone/>
            </a:pPr>
            <a:endParaRPr lang="en-US" sz="8000" dirty="0"/>
          </a:p>
          <a:p>
            <a:pPr marL="118872" indent="0">
              <a:buNone/>
            </a:pPr>
            <a:endParaRPr lang="en-US" sz="8000" dirty="0"/>
          </a:p>
          <a:p>
            <a:pPr marL="118872" indent="0">
              <a:buNone/>
            </a:pPr>
            <a:r>
              <a:rPr lang="en-US" sz="8000" dirty="0"/>
              <a:t>I.         Chapters 1-3: Job’s distress - his prosperity (1:1-5); his adversity (1:6-2:13); his </a:t>
            </a:r>
            <a:br>
              <a:rPr lang="en-US" sz="8000" dirty="0"/>
            </a:br>
            <a:r>
              <a:rPr lang="en-US" sz="8000" dirty="0"/>
              <a:t>            perplexity (3).</a:t>
            </a:r>
          </a:p>
          <a:p>
            <a:pPr marL="118872" indent="0">
              <a:buNone/>
            </a:pPr>
            <a:r>
              <a:rPr lang="en-US" sz="8000" dirty="0"/>
              <a:t>II.        Chapters 4-37: Job’s defense</a:t>
            </a:r>
          </a:p>
          <a:p>
            <a:pPr marL="118872" indent="0">
              <a:buNone/>
            </a:pPr>
            <a:r>
              <a:rPr lang="en-US" sz="8000" dirty="0"/>
              <a:t>             A.  The first round (4-14</a:t>
            </a:r>
          </a:p>
          <a:p>
            <a:pPr marL="118872" indent="0">
              <a:buNone/>
            </a:pPr>
            <a:r>
              <a:rPr lang="en-US" sz="8000" dirty="0"/>
              <a:t>                    1. Eliphaz (4-5) - Job’ s reply (6-7)</a:t>
            </a:r>
          </a:p>
          <a:p>
            <a:pPr marL="118872" indent="0">
              <a:buNone/>
            </a:pPr>
            <a:r>
              <a:rPr lang="en-US" sz="8000" dirty="0"/>
              <a:t>                    2. Bildad (8) - Job’s reply (9-10)</a:t>
            </a:r>
          </a:p>
          <a:p>
            <a:pPr marL="118872" indent="0">
              <a:buNone/>
            </a:pPr>
            <a:r>
              <a:rPr lang="en-US" sz="8000" dirty="0"/>
              <a:t>                    3. Zophar (11) - Job’s reply (12-14)</a:t>
            </a:r>
          </a:p>
          <a:p>
            <a:pPr marL="118872" indent="0">
              <a:buNone/>
            </a:pPr>
            <a:r>
              <a:rPr lang="en-US" sz="8000" dirty="0"/>
              <a:t>              B.  The second round (15-21)</a:t>
            </a:r>
          </a:p>
          <a:p>
            <a:pPr marL="118872" indent="0">
              <a:buNone/>
            </a:pPr>
            <a:r>
              <a:rPr lang="en-US" sz="8000" dirty="0"/>
              <a:t>                    1. Eliphaz (15) - Job’ s reply (16-17)</a:t>
            </a:r>
          </a:p>
          <a:p>
            <a:pPr marL="118872" indent="0">
              <a:buNone/>
            </a:pPr>
            <a:r>
              <a:rPr lang="en-US" sz="8000" dirty="0"/>
              <a:t>                    2. Bildad (18) - Job’s reply (19)</a:t>
            </a:r>
          </a:p>
          <a:p>
            <a:pPr marL="118872" indent="0">
              <a:buNone/>
            </a:pPr>
            <a:r>
              <a:rPr lang="en-US" sz="8000" dirty="0"/>
              <a:t>                    3. Zophar (20) - Job’ s reply (21)</a:t>
            </a:r>
          </a:p>
          <a:p>
            <a:pPr marL="118872" indent="0">
              <a:buNone/>
            </a:pPr>
            <a:r>
              <a:rPr lang="en-US" sz="8000" dirty="0"/>
              <a:t>               C. The third round (22-37)</a:t>
            </a:r>
          </a:p>
          <a:p>
            <a:pPr marL="118872" indent="0">
              <a:buNone/>
            </a:pPr>
            <a:r>
              <a:rPr lang="en-US" sz="8000" dirty="0"/>
              <a:t>                    1. Eliphaz (22) - Job’s reply (23-24)</a:t>
            </a:r>
          </a:p>
          <a:p>
            <a:pPr marL="118872" indent="0">
              <a:buNone/>
            </a:pPr>
            <a:r>
              <a:rPr lang="en-US" sz="8000" dirty="0"/>
              <a:t>                    2. Bildad (25) - Job’s reply (26-31)</a:t>
            </a:r>
          </a:p>
          <a:p>
            <a:pPr marL="118872" indent="0">
              <a:buNone/>
            </a:pPr>
            <a:r>
              <a:rPr lang="en-US" sz="8000" dirty="0"/>
              <a:t>               D. Young Elihu speaks (32-37)</a:t>
            </a:r>
          </a:p>
          <a:p>
            <a:pPr marL="118872" indent="0">
              <a:buNone/>
            </a:pPr>
            <a:r>
              <a:rPr lang="en-US" sz="8000" dirty="0"/>
              <a:t>                     1. Contradicting Job’ s friends (32)</a:t>
            </a:r>
          </a:p>
          <a:p>
            <a:pPr marL="118872" indent="0">
              <a:buNone/>
            </a:pPr>
            <a:r>
              <a:rPr lang="en-US" sz="8000" dirty="0"/>
              <a:t>                     2. Contradicting Job himself (33)</a:t>
            </a:r>
          </a:p>
          <a:p>
            <a:pPr marL="118872" indent="0">
              <a:buNone/>
            </a:pPr>
            <a:r>
              <a:rPr lang="en-US" sz="8000" dirty="0"/>
              <a:t>                     3. Proclaiming God’s justice, goodness, and majesty (34-37)</a:t>
            </a:r>
          </a:p>
          <a:p>
            <a:pPr marL="118872" indent="0">
              <a:buNone/>
            </a:pPr>
            <a:r>
              <a:rPr lang="en-US" sz="8000" dirty="0"/>
              <a:t>III.          Chapters 38-42: Job’s Deliverance</a:t>
            </a:r>
            <a:br>
              <a:rPr lang="en-US" sz="8000" dirty="0"/>
            </a:br>
            <a:r>
              <a:rPr lang="en-US" sz="8000" dirty="0"/>
              <a:t>               A. God humbles Job (38:1-42:6)</a:t>
            </a:r>
          </a:p>
          <a:p>
            <a:pPr marL="118872" indent="0">
              <a:buNone/>
            </a:pPr>
            <a:r>
              <a:rPr lang="en-US" sz="8000" dirty="0"/>
              <a:t>                    1.  Through questions too great to answer (38:1-41:34)</a:t>
            </a:r>
            <a:br>
              <a:rPr lang="en-US" sz="8000" dirty="0"/>
            </a:br>
            <a:r>
              <a:rPr lang="en-US" sz="8000" dirty="0"/>
              <a:t>                    2. Job acknowledges his inability to understand (42:1-6)</a:t>
            </a:r>
          </a:p>
          <a:p>
            <a:pPr marL="118872" indent="0">
              <a:buNone/>
            </a:pPr>
            <a:r>
              <a:rPr lang="en-US" sz="8000" dirty="0"/>
              <a:t>               B. God honors Job (42:7-17)</a:t>
            </a:r>
          </a:p>
          <a:p>
            <a:pPr marL="118872" indent="0">
              <a:buNone/>
            </a:pPr>
            <a:r>
              <a:rPr lang="en-US" sz="8000" dirty="0"/>
              <a:t>                    1. God rebukes his critics (42:7-10)</a:t>
            </a:r>
          </a:p>
          <a:p>
            <a:pPr marL="118872" indent="0">
              <a:buNone/>
            </a:pPr>
            <a:r>
              <a:rPr lang="en-US" sz="8000" dirty="0"/>
              <a:t>                    2. God restores his wealth (42:11-17)</a:t>
            </a:r>
          </a:p>
          <a:p>
            <a:endParaRPr lang="en-US" sz="6400" dirty="0"/>
          </a:p>
          <a:p>
            <a:r>
              <a:rPr lang="en-US" dirty="0"/>
              <a:t> </a:t>
            </a:r>
          </a:p>
        </p:txBody>
      </p:sp>
      <p:sp>
        <p:nvSpPr>
          <p:cNvPr id="2" name="TextBox 1">
            <a:extLst>
              <a:ext uri="{FF2B5EF4-FFF2-40B4-BE49-F238E27FC236}">
                <a16:creationId xmlns:a16="http://schemas.microsoft.com/office/drawing/2014/main" id="{8CF10455-6B10-EB42-9CBD-86CCA07E2DDD}"/>
              </a:ext>
            </a:extLst>
          </p:cNvPr>
          <p:cNvSpPr txBox="1"/>
          <p:nvPr/>
        </p:nvSpPr>
        <p:spPr>
          <a:xfrm>
            <a:off x="3107425" y="76200"/>
            <a:ext cx="3081549" cy="369332"/>
          </a:xfrm>
          <a:prstGeom prst="rect">
            <a:avLst/>
          </a:prstGeom>
          <a:solidFill>
            <a:schemeClr val="tx1"/>
          </a:solidFill>
        </p:spPr>
        <p:txBody>
          <a:bodyPr wrap="none" rtlCol="0">
            <a:spAutoFit/>
          </a:bodyPr>
          <a:lstStyle/>
          <a:p>
            <a:r>
              <a:rPr lang="en-US" dirty="0">
                <a:solidFill>
                  <a:schemeClr val="bg1"/>
                </a:solidFill>
              </a:rPr>
              <a:t>Copeland’s Executable Outline</a:t>
            </a:r>
          </a:p>
        </p:txBody>
      </p:sp>
    </p:spTree>
    <p:extLst>
      <p:ext uri="{BB962C8B-B14F-4D97-AF65-F5344CB8AC3E}">
        <p14:creationId xmlns:p14="http://schemas.microsoft.com/office/powerpoint/2010/main" val="34126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88B80-614C-6544-86CA-1493CA1A4401}"/>
              </a:ext>
            </a:extLst>
          </p:cNvPr>
          <p:cNvSpPr>
            <a:spLocks noGrp="1"/>
          </p:cNvSpPr>
          <p:nvPr>
            <p:ph type="title"/>
          </p:nvPr>
        </p:nvSpPr>
        <p:spPr/>
        <p:txBody>
          <a:bodyPr>
            <a:normAutofit/>
          </a:bodyPr>
          <a:lstStyle/>
          <a:p>
            <a:r>
              <a:rPr lang="en-US" sz="3600" dirty="0"/>
              <a:t>Conclusion</a:t>
            </a:r>
          </a:p>
        </p:txBody>
      </p:sp>
      <p:sp>
        <p:nvSpPr>
          <p:cNvPr id="3" name="Content Placeholder 2">
            <a:extLst>
              <a:ext uri="{FF2B5EF4-FFF2-40B4-BE49-F238E27FC236}">
                <a16:creationId xmlns:a16="http://schemas.microsoft.com/office/drawing/2014/main" id="{614C1CEC-EC8A-2C43-8C30-F28A4BB8C010}"/>
              </a:ext>
            </a:extLst>
          </p:cNvPr>
          <p:cNvSpPr>
            <a:spLocks noGrp="1"/>
          </p:cNvSpPr>
          <p:nvPr>
            <p:ph idx="1"/>
          </p:nvPr>
        </p:nvSpPr>
        <p:spPr/>
        <p:txBody>
          <a:bodyPr>
            <a:normAutofit/>
          </a:bodyPr>
          <a:lstStyle/>
          <a:p>
            <a:pPr marL="118872" indent="0">
              <a:buNone/>
            </a:pPr>
            <a:r>
              <a:rPr lang="en-US" sz="2200" dirty="0"/>
              <a:t>”Sometimes a thunderbolt will shoot from a clear sky; and sometimes in the life of a peaceful family, without warning of gathered storm, something terrible will fall.  And from that moment everything seems changed.  The family is no more exactly what it was before.  Better it ought to be, damaged it will be.  </a:t>
            </a:r>
          </a:p>
          <a:p>
            <a:pPr marL="118872" indent="0">
              <a:buNone/>
            </a:pPr>
            <a:endParaRPr lang="en-US" sz="2200" dirty="0"/>
          </a:p>
          <a:p>
            <a:pPr marL="118872" indent="0">
              <a:buNone/>
            </a:pPr>
            <a:r>
              <a:rPr lang="en-US" sz="2200" dirty="0"/>
              <a:t>The result depends on the family itself and its response to the invading storm of trouble.  Forever after, its spiritual weather is altered.  But for the family who believes in God, such rending and frightful catastrophes never come but where they are turned around for good in that family’s life and and in other lives they touch.” </a:t>
            </a:r>
          </a:p>
          <a:p>
            <a:pPr marL="118872" indent="0">
              <a:buNone/>
            </a:pPr>
            <a:r>
              <a:rPr lang="en-US" sz="2200" dirty="0"/>
              <a:t>	--- George MacDonald, </a:t>
            </a:r>
            <a:r>
              <a:rPr lang="en-US" sz="2200" i="1" dirty="0"/>
              <a:t>The Curate’s Awakening, </a:t>
            </a:r>
            <a:r>
              <a:rPr lang="en-US" sz="2200" dirty="0"/>
              <a:t>page 60       </a:t>
            </a:r>
          </a:p>
        </p:txBody>
      </p:sp>
    </p:spTree>
    <p:extLst>
      <p:ext uri="{BB962C8B-B14F-4D97-AF65-F5344CB8AC3E}">
        <p14:creationId xmlns:p14="http://schemas.microsoft.com/office/powerpoint/2010/main" val="2886149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Job</a:t>
            </a:r>
          </a:p>
        </p:txBody>
      </p:sp>
      <p:sp>
        <p:nvSpPr>
          <p:cNvPr id="3" name="Content Placeholder 2"/>
          <p:cNvSpPr>
            <a:spLocks noGrp="1"/>
          </p:cNvSpPr>
          <p:nvPr>
            <p:ph idx="1"/>
          </p:nvPr>
        </p:nvSpPr>
        <p:spPr>
          <a:xfrm>
            <a:off x="914400" y="1447800"/>
            <a:ext cx="8229600" cy="4930409"/>
          </a:xfrm>
        </p:spPr>
        <p:txBody>
          <a:bodyPr/>
          <a:lstStyle/>
          <a:p>
            <a:pPr>
              <a:buNone/>
            </a:pPr>
            <a:r>
              <a:rPr lang="en-US" dirty="0"/>
              <a:t>	</a:t>
            </a:r>
            <a:r>
              <a:rPr lang="en-US" sz="1800" i="1" dirty="0"/>
              <a:t> </a:t>
            </a:r>
          </a:p>
        </p:txBody>
      </p:sp>
      <p:sp>
        <p:nvSpPr>
          <p:cNvPr id="133" name="Footer Placeholder 132"/>
          <p:cNvSpPr>
            <a:spLocks noGrp="1"/>
          </p:cNvSpPr>
          <p:nvPr>
            <p:ph type="ftr" sz="quarter" idx="11"/>
          </p:nvPr>
        </p:nvSpPr>
        <p:spPr>
          <a:xfrm>
            <a:off x="3352800" y="6583680"/>
            <a:ext cx="5507719" cy="274320"/>
          </a:xfrm>
        </p:spPr>
        <p:txBody>
          <a:bodyPr/>
          <a:lstStyle/>
          <a:p>
            <a:r>
              <a:rPr lang="en-US" sz="1050" dirty="0"/>
              <a:t>                       From God's Masterwork - Swindoll</a:t>
            </a:r>
          </a:p>
        </p:txBody>
      </p:sp>
      <p:cxnSp>
        <p:nvCxnSpPr>
          <p:cNvPr id="5" name="Straight Connector 4"/>
          <p:cNvCxnSpPr/>
          <p:nvPr/>
        </p:nvCxnSpPr>
        <p:spPr>
          <a:xfrm rot="5400000">
            <a:off x="-266700" y="27813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066800" y="2971800"/>
            <a:ext cx="3124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00900" y="3009900"/>
            <a:ext cx="32004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7244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848600" y="56388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990600" y="6553200"/>
            <a:ext cx="7772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4102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8674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61722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219200" y="3429000"/>
            <a:ext cx="16002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4267200" y="3581400"/>
            <a:ext cx="1524000" cy="523220"/>
          </a:xfrm>
          <a:prstGeom prst="rect">
            <a:avLst/>
          </a:prstGeom>
          <a:noFill/>
        </p:spPr>
        <p:txBody>
          <a:bodyPr wrap="square" rtlCol="0">
            <a:spAutoFit/>
          </a:bodyPr>
          <a:lstStyle/>
          <a:p>
            <a:r>
              <a:rPr lang="en-US" sz="1400" dirty="0"/>
              <a:t>            Job’s </a:t>
            </a:r>
          </a:p>
          <a:p>
            <a:r>
              <a:rPr lang="en-US" sz="1400" dirty="0"/>
              <a:t>     Monologue</a:t>
            </a:r>
          </a:p>
        </p:txBody>
      </p:sp>
      <p:sp>
        <p:nvSpPr>
          <p:cNvPr id="85" name="TextBox 84"/>
          <p:cNvSpPr txBox="1"/>
          <p:nvPr/>
        </p:nvSpPr>
        <p:spPr>
          <a:xfrm>
            <a:off x="3733800" y="44958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152400" y="4724400"/>
            <a:ext cx="1600200" cy="307777"/>
          </a:xfrm>
          <a:prstGeom prst="rect">
            <a:avLst/>
          </a:prstGeom>
          <a:noFill/>
        </p:spPr>
        <p:txBody>
          <a:bodyPr wrap="square" rtlCol="0">
            <a:spAutoFit/>
          </a:bodyPr>
          <a:lstStyle/>
          <a:p>
            <a:r>
              <a:rPr lang="en-US" sz="1400" b="1" i="1" dirty="0"/>
              <a:t>  Key Sections</a:t>
            </a:r>
          </a:p>
        </p:txBody>
      </p:sp>
      <p:sp>
        <p:nvSpPr>
          <p:cNvPr id="98" name="TextBox 97"/>
          <p:cNvSpPr txBox="1"/>
          <p:nvPr/>
        </p:nvSpPr>
        <p:spPr>
          <a:xfrm rot="10800000" flipV="1">
            <a:off x="-228600" y="5086350"/>
            <a:ext cx="1524000" cy="307777"/>
          </a:xfrm>
          <a:prstGeom prst="rect">
            <a:avLst/>
          </a:prstGeom>
          <a:noFill/>
        </p:spPr>
        <p:txBody>
          <a:bodyPr wrap="square" rtlCol="0">
            <a:spAutoFit/>
          </a:bodyPr>
          <a:lstStyle/>
          <a:p>
            <a:r>
              <a:rPr lang="en-US" sz="1400" b="1" i="1" dirty="0"/>
              <a:t>    Key People</a:t>
            </a:r>
          </a:p>
        </p:txBody>
      </p:sp>
      <p:sp>
        <p:nvSpPr>
          <p:cNvPr id="99" name="TextBox 98"/>
          <p:cNvSpPr txBox="1"/>
          <p:nvPr/>
        </p:nvSpPr>
        <p:spPr>
          <a:xfrm>
            <a:off x="-152400" y="5410200"/>
            <a:ext cx="1524000" cy="307777"/>
          </a:xfrm>
          <a:prstGeom prst="rect">
            <a:avLst/>
          </a:prstGeom>
          <a:noFill/>
        </p:spPr>
        <p:txBody>
          <a:bodyPr wrap="square" rtlCol="0">
            <a:spAutoFit/>
          </a:bodyPr>
          <a:lstStyle/>
          <a:p>
            <a:r>
              <a:rPr lang="en-US" sz="1400" b="1" i="1" dirty="0"/>
              <a:t>  Key Sayings</a:t>
            </a:r>
          </a:p>
        </p:txBody>
      </p:sp>
      <p:sp>
        <p:nvSpPr>
          <p:cNvPr id="112" name="TextBox 111"/>
          <p:cNvSpPr txBox="1"/>
          <p:nvPr/>
        </p:nvSpPr>
        <p:spPr>
          <a:xfrm>
            <a:off x="-228600" y="6248400"/>
            <a:ext cx="1371600" cy="307777"/>
          </a:xfrm>
          <a:prstGeom prst="rect">
            <a:avLst/>
          </a:prstGeom>
          <a:noFill/>
        </p:spPr>
        <p:txBody>
          <a:bodyPr wrap="square" rtlCol="0">
            <a:spAutoFit/>
          </a:bodyPr>
          <a:lstStyle/>
          <a:p>
            <a:r>
              <a:rPr lang="en-US" sz="1400" b="1" i="1" dirty="0"/>
              <a:t>    Christ  in  Job</a:t>
            </a:r>
          </a:p>
        </p:txBody>
      </p:sp>
      <p:sp>
        <p:nvSpPr>
          <p:cNvPr id="43" name="TextBox 42"/>
          <p:cNvSpPr txBox="1"/>
          <p:nvPr/>
        </p:nvSpPr>
        <p:spPr>
          <a:xfrm>
            <a:off x="-152400" y="5867400"/>
            <a:ext cx="1524000" cy="307777"/>
          </a:xfrm>
          <a:prstGeom prst="rect">
            <a:avLst/>
          </a:prstGeom>
          <a:noFill/>
        </p:spPr>
        <p:txBody>
          <a:bodyPr wrap="square" rtlCol="0">
            <a:spAutoFit/>
          </a:bodyPr>
          <a:lstStyle/>
          <a:p>
            <a:r>
              <a:rPr lang="en-US" sz="1400" b="1" i="1" dirty="0"/>
              <a:t>  Main Theme</a:t>
            </a:r>
          </a:p>
        </p:txBody>
      </p:sp>
      <p:cxnSp>
        <p:nvCxnSpPr>
          <p:cNvPr id="66" name="Straight Connector 65"/>
          <p:cNvCxnSpPr/>
          <p:nvPr/>
        </p:nvCxnSpPr>
        <p:spPr>
          <a:xfrm rot="5400000">
            <a:off x="2057400" y="3352800"/>
            <a:ext cx="25908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14700" y="3619500"/>
            <a:ext cx="1981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0" y="50292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4152900" y="3009900"/>
            <a:ext cx="32766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5257800" y="3505200"/>
            <a:ext cx="2362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296428" y="2999972"/>
            <a:ext cx="3256744"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5448300" y="3009900"/>
            <a:ext cx="32766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066800" y="1371600"/>
            <a:ext cx="2362200" cy="553998"/>
          </a:xfrm>
          <a:prstGeom prst="rect">
            <a:avLst/>
          </a:prstGeom>
          <a:noFill/>
        </p:spPr>
        <p:txBody>
          <a:bodyPr wrap="square" rtlCol="0">
            <a:spAutoFit/>
          </a:bodyPr>
          <a:lstStyle/>
          <a:p>
            <a:r>
              <a:rPr lang="en-US" b="1" dirty="0"/>
              <a:t>   </a:t>
            </a:r>
            <a:r>
              <a:rPr lang="en-US" sz="1200" b="1" dirty="0">
                <a:latin typeface="Arial Black" pitchFamily="34" charset="0"/>
              </a:rPr>
              <a:t>Introduction to   </a:t>
            </a:r>
            <a:br>
              <a:rPr lang="en-US" sz="1200" b="1" dirty="0">
                <a:latin typeface="Arial Black" pitchFamily="34" charset="0"/>
              </a:rPr>
            </a:br>
            <a:r>
              <a:rPr lang="en-US" sz="1200" b="1" dirty="0">
                <a:latin typeface="Arial Black" pitchFamily="34" charset="0"/>
              </a:rPr>
              <a:t>    the Suffering</a:t>
            </a:r>
            <a:endParaRPr lang="en-US" sz="1200" dirty="0">
              <a:latin typeface="Arial Black" pitchFamily="34" charset="0"/>
            </a:endParaRPr>
          </a:p>
        </p:txBody>
      </p:sp>
      <p:sp>
        <p:nvSpPr>
          <p:cNvPr id="108" name="TextBox 107"/>
          <p:cNvSpPr txBox="1"/>
          <p:nvPr/>
        </p:nvSpPr>
        <p:spPr>
          <a:xfrm>
            <a:off x="1219200" y="4267200"/>
            <a:ext cx="1620328" cy="307777"/>
          </a:xfrm>
          <a:prstGeom prst="rect">
            <a:avLst/>
          </a:prstGeom>
          <a:noFill/>
        </p:spPr>
        <p:txBody>
          <a:bodyPr wrap="square" rtlCol="0">
            <a:spAutoFit/>
          </a:bodyPr>
          <a:lstStyle/>
          <a:p>
            <a:r>
              <a:rPr lang="en-US" sz="1400" i="1" dirty="0"/>
              <a:t>     Chap 1-2</a:t>
            </a:r>
          </a:p>
        </p:txBody>
      </p:sp>
      <p:sp>
        <p:nvSpPr>
          <p:cNvPr id="109" name="TextBox 108"/>
          <p:cNvSpPr txBox="1"/>
          <p:nvPr/>
        </p:nvSpPr>
        <p:spPr>
          <a:xfrm flipH="1">
            <a:off x="1066800" y="1828799"/>
            <a:ext cx="2286000" cy="461665"/>
          </a:xfrm>
          <a:prstGeom prst="rect">
            <a:avLst/>
          </a:prstGeom>
          <a:noFill/>
        </p:spPr>
        <p:txBody>
          <a:bodyPr wrap="square" rtlCol="0">
            <a:spAutoFit/>
          </a:bodyPr>
          <a:lstStyle/>
          <a:p>
            <a:r>
              <a:rPr lang="en-US" sz="1200" dirty="0"/>
              <a:t>               </a:t>
            </a:r>
            <a:r>
              <a:rPr lang="en-US" sz="1200" dirty="0">
                <a:latin typeface="Arial Black" pitchFamily="34" charset="0"/>
              </a:rPr>
              <a:t>Scene 1</a:t>
            </a:r>
          </a:p>
          <a:p>
            <a:r>
              <a:rPr lang="en-US" sz="1200" b="1" dirty="0"/>
              <a:t> Job’s purity - prosperity</a:t>
            </a:r>
          </a:p>
        </p:txBody>
      </p:sp>
      <p:sp>
        <p:nvSpPr>
          <p:cNvPr id="110" name="TextBox 109"/>
          <p:cNvSpPr txBox="1"/>
          <p:nvPr/>
        </p:nvSpPr>
        <p:spPr>
          <a:xfrm>
            <a:off x="1143000" y="2209799"/>
            <a:ext cx="2057400" cy="830997"/>
          </a:xfrm>
          <a:prstGeom prst="rect">
            <a:avLst/>
          </a:prstGeom>
          <a:noFill/>
        </p:spPr>
        <p:txBody>
          <a:bodyPr wrap="square" rtlCol="0">
            <a:spAutoFit/>
          </a:bodyPr>
          <a:lstStyle/>
          <a:p>
            <a:r>
              <a:rPr lang="en-US" sz="1200" dirty="0">
                <a:latin typeface="Arial Black" pitchFamily="34" charset="0"/>
              </a:rPr>
              <a:t>       Scene 2</a:t>
            </a:r>
          </a:p>
          <a:p>
            <a:r>
              <a:rPr lang="en-US" sz="1200" dirty="0"/>
              <a:t>Satan’s proposition &amp; Yahweh’s permission</a:t>
            </a:r>
          </a:p>
          <a:p>
            <a:r>
              <a:rPr lang="en-US" sz="1200" dirty="0"/>
              <a:t> </a:t>
            </a:r>
          </a:p>
        </p:txBody>
      </p:sp>
      <p:sp>
        <p:nvSpPr>
          <p:cNvPr id="111" name="TextBox 110"/>
          <p:cNvSpPr txBox="1"/>
          <p:nvPr/>
        </p:nvSpPr>
        <p:spPr>
          <a:xfrm>
            <a:off x="1066800" y="2743201"/>
            <a:ext cx="1828800" cy="1569660"/>
          </a:xfrm>
          <a:prstGeom prst="rect">
            <a:avLst/>
          </a:prstGeom>
          <a:noFill/>
        </p:spPr>
        <p:txBody>
          <a:bodyPr wrap="square" rtlCol="0">
            <a:spAutoFit/>
          </a:bodyPr>
          <a:lstStyle/>
          <a:p>
            <a:br>
              <a:rPr lang="en-US" sz="1200" dirty="0">
                <a:latin typeface="Arial Black" pitchFamily="34" charset="0"/>
              </a:rPr>
            </a:br>
            <a:r>
              <a:rPr lang="en-US" sz="1200" dirty="0"/>
              <a:t>Satan’s persecution &amp; Job's  patience</a:t>
            </a:r>
            <a:br>
              <a:rPr lang="en-US" sz="1200" dirty="0"/>
            </a:br>
            <a:r>
              <a:rPr lang="en-US" sz="1200" dirty="0"/>
              <a:t>             </a:t>
            </a:r>
            <a:r>
              <a:rPr lang="en-US" sz="1200" b="1" dirty="0">
                <a:latin typeface="Arial Black" pitchFamily="34" charset="0"/>
              </a:rPr>
              <a:t>Scene 4</a:t>
            </a:r>
          </a:p>
          <a:p>
            <a:r>
              <a:rPr lang="en-US" sz="1200" b="1" dirty="0"/>
              <a:t>Satan’s persistence &amp;</a:t>
            </a:r>
          </a:p>
          <a:p>
            <a:r>
              <a:rPr lang="en-US" sz="1200" b="1" dirty="0"/>
              <a:t>Yahweh’s permission</a:t>
            </a:r>
            <a:endParaRPr lang="en-US" sz="1200" dirty="0"/>
          </a:p>
          <a:p>
            <a:r>
              <a:rPr lang="en-US" sz="1200" dirty="0"/>
              <a:t> </a:t>
            </a:r>
          </a:p>
          <a:p>
            <a:endParaRPr lang="en-US" sz="1200" dirty="0"/>
          </a:p>
        </p:txBody>
      </p:sp>
      <p:sp>
        <p:nvSpPr>
          <p:cNvPr id="113" name="TextBox 112"/>
          <p:cNvSpPr txBox="1"/>
          <p:nvPr/>
        </p:nvSpPr>
        <p:spPr>
          <a:xfrm>
            <a:off x="304800" y="3886200"/>
            <a:ext cx="2209800" cy="461665"/>
          </a:xfrm>
          <a:prstGeom prst="rect">
            <a:avLst/>
          </a:prstGeom>
          <a:noFill/>
        </p:spPr>
        <p:txBody>
          <a:bodyPr wrap="square" rtlCol="0">
            <a:spAutoFit/>
          </a:bodyPr>
          <a:lstStyle/>
          <a:p>
            <a:r>
              <a:rPr lang="en-US" sz="1200" dirty="0">
                <a:latin typeface="Arial Black" pitchFamily="34" charset="0"/>
              </a:rPr>
              <a:t>                      Scene 5</a:t>
            </a:r>
          </a:p>
          <a:p>
            <a:r>
              <a:rPr lang="en-US" sz="1200" dirty="0"/>
              <a:t>                          Poverty &amp; plagues</a:t>
            </a:r>
          </a:p>
        </p:txBody>
      </p:sp>
      <p:cxnSp>
        <p:nvCxnSpPr>
          <p:cNvPr id="138" name="Straight Connector 137"/>
          <p:cNvCxnSpPr/>
          <p:nvPr/>
        </p:nvCxnSpPr>
        <p:spPr>
          <a:xfrm rot="5400000" flipH="1" flipV="1">
            <a:off x="1905000" y="52578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3733800" y="1371601"/>
            <a:ext cx="2057400" cy="553998"/>
          </a:xfrm>
          <a:prstGeom prst="rect">
            <a:avLst/>
          </a:prstGeom>
          <a:noFill/>
        </p:spPr>
        <p:txBody>
          <a:bodyPr wrap="square" rtlCol="0">
            <a:spAutoFit/>
          </a:bodyPr>
          <a:lstStyle/>
          <a:p>
            <a:r>
              <a:rPr lang="en-US" b="1" dirty="0"/>
              <a:t>     </a:t>
            </a:r>
            <a:r>
              <a:rPr lang="en-US" sz="1200" b="1" dirty="0">
                <a:latin typeface="Arial Black" pitchFamily="34" charset="0"/>
              </a:rPr>
              <a:t>Discussion </a:t>
            </a:r>
          </a:p>
          <a:p>
            <a:r>
              <a:rPr lang="en-US" sz="1200" b="1" dirty="0">
                <a:latin typeface="Arial Black" pitchFamily="34" charset="0"/>
              </a:rPr>
              <a:t>of the Suffering</a:t>
            </a:r>
          </a:p>
        </p:txBody>
      </p:sp>
      <p:sp>
        <p:nvSpPr>
          <p:cNvPr id="146" name="TextBox 145"/>
          <p:cNvSpPr txBox="1"/>
          <p:nvPr/>
        </p:nvSpPr>
        <p:spPr>
          <a:xfrm>
            <a:off x="2590800" y="2057401"/>
            <a:ext cx="1430798" cy="646331"/>
          </a:xfrm>
          <a:prstGeom prst="rect">
            <a:avLst/>
          </a:prstGeom>
          <a:noFill/>
        </p:spPr>
        <p:txBody>
          <a:bodyPr wrap="square" rtlCol="0">
            <a:spAutoFit/>
          </a:bodyPr>
          <a:lstStyle/>
          <a:p>
            <a:r>
              <a:rPr lang="en-US" sz="1200" b="1" dirty="0"/>
              <a:t>   Words of</a:t>
            </a:r>
          </a:p>
          <a:p>
            <a:r>
              <a:rPr lang="en-US" sz="1200" b="1" dirty="0"/>
              <a:t>   Job (Eyes    </a:t>
            </a:r>
            <a:br>
              <a:rPr lang="en-US" sz="1200" b="1" dirty="0"/>
            </a:br>
            <a:r>
              <a:rPr lang="en-US" sz="1200" b="1" dirty="0"/>
              <a:t>   on Self)</a:t>
            </a:r>
          </a:p>
        </p:txBody>
      </p:sp>
      <p:sp>
        <p:nvSpPr>
          <p:cNvPr id="147" name="TextBox 146"/>
          <p:cNvSpPr txBox="1"/>
          <p:nvPr/>
        </p:nvSpPr>
        <p:spPr>
          <a:xfrm flipH="1">
            <a:off x="2514600" y="2667000"/>
            <a:ext cx="1600200" cy="461665"/>
          </a:xfrm>
          <a:prstGeom prst="rect">
            <a:avLst/>
          </a:prstGeom>
          <a:noFill/>
        </p:spPr>
        <p:txBody>
          <a:bodyPr wrap="square" rtlCol="0">
            <a:spAutoFit/>
          </a:bodyPr>
          <a:lstStyle/>
          <a:p>
            <a:r>
              <a:rPr lang="en-US" sz="1200" dirty="0"/>
              <a:t>     </a:t>
            </a:r>
            <a:r>
              <a:rPr lang="en-US" sz="1200" b="1" dirty="0"/>
              <a:t>Curses </a:t>
            </a:r>
          </a:p>
          <a:p>
            <a:r>
              <a:rPr lang="en-US" sz="1200" b="1" dirty="0"/>
              <a:t>      birth</a:t>
            </a:r>
          </a:p>
        </p:txBody>
      </p:sp>
      <p:sp>
        <p:nvSpPr>
          <p:cNvPr id="148" name="TextBox 147"/>
          <p:cNvSpPr txBox="1"/>
          <p:nvPr/>
        </p:nvSpPr>
        <p:spPr>
          <a:xfrm>
            <a:off x="2362200" y="3048000"/>
            <a:ext cx="1066800" cy="461665"/>
          </a:xfrm>
          <a:prstGeom prst="rect">
            <a:avLst/>
          </a:prstGeom>
          <a:noFill/>
        </p:spPr>
        <p:txBody>
          <a:bodyPr wrap="square" rtlCol="0">
            <a:spAutoFit/>
          </a:bodyPr>
          <a:lstStyle/>
          <a:p>
            <a:r>
              <a:rPr lang="en-US" sz="1200" dirty="0"/>
              <a:t>         </a:t>
            </a:r>
            <a:r>
              <a:rPr lang="en-US" sz="1200" b="1" dirty="0"/>
              <a:t>Curses</a:t>
            </a:r>
          </a:p>
          <a:p>
            <a:r>
              <a:rPr lang="en-US" sz="1200" b="1" dirty="0"/>
              <a:t>           life</a:t>
            </a:r>
          </a:p>
        </p:txBody>
      </p:sp>
      <p:sp>
        <p:nvSpPr>
          <p:cNvPr id="149" name="TextBox 148"/>
          <p:cNvSpPr txBox="1"/>
          <p:nvPr/>
        </p:nvSpPr>
        <p:spPr>
          <a:xfrm>
            <a:off x="2590800" y="4267200"/>
            <a:ext cx="1025613" cy="307777"/>
          </a:xfrm>
          <a:prstGeom prst="rect">
            <a:avLst/>
          </a:prstGeom>
          <a:noFill/>
        </p:spPr>
        <p:txBody>
          <a:bodyPr wrap="square" rtlCol="0">
            <a:spAutoFit/>
          </a:bodyPr>
          <a:lstStyle/>
          <a:p>
            <a:r>
              <a:rPr lang="en-US" sz="1400" i="1" dirty="0"/>
              <a:t>Chap 3</a:t>
            </a:r>
          </a:p>
        </p:txBody>
      </p:sp>
      <p:cxnSp>
        <p:nvCxnSpPr>
          <p:cNvPr id="151" name="Straight Connector 150"/>
          <p:cNvCxnSpPr/>
          <p:nvPr/>
        </p:nvCxnSpPr>
        <p:spPr>
          <a:xfrm>
            <a:off x="2819400" y="2667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2819400" y="3124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57600" y="36576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3810000" y="1905000"/>
            <a:ext cx="3048000" cy="461665"/>
          </a:xfrm>
          <a:prstGeom prst="rect">
            <a:avLst/>
          </a:prstGeom>
          <a:noFill/>
        </p:spPr>
        <p:txBody>
          <a:bodyPr wrap="square" rtlCol="0">
            <a:spAutoFit/>
          </a:bodyPr>
          <a:lstStyle/>
          <a:p>
            <a:r>
              <a:rPr lang="en-US" sz="1200" b="1" dirty="0"/>
              <a:t>Words of Three Friends</a:t>
            </a:r>
          </a:p>
          <a:p>
            <a:r>
              <a:rPr lang="en-US" sz="1200" b="1" dirty="0"/>
              <a:t>    (Eyes on Humanity)</a:t>
            </a:r>
          </a:p>
        </p:txBody>
      </p:sp>
      <p:cxnSp>
        <p:nvCxnSpPr>
          <p:cNvPr id="200" name="Straight Arrow Connector 199"/>
          <p:cNvCxnSpPr/>
          <p:nvPr/>
        </p:nvCxnSpPr>
        <p:spPr>
          <a:xfrm rot="16200000" flipH="1">
            <a:off x="3638549" y="2647949"/>
            <a:ext cx="304804" cy="38101"/>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a:stCxn id="161" idx="2"/>
            <a:endCxn id="230" idx="0"/>
          </p:cNvCxnSpPr>
          <p:nvPr/>
        </p:nvCxnSpPr>
        <p:spPr>
          <a:xfrm rot="16200000" flipH="1">
            <a:off x="3853250" y="3167449"/>
            <a:ext cx="256401" cy="11430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rot="5400000">
            <a:off x="3505198" y="3200402"/>
            <a:ext cx="228602" cy="7619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230" name="TextBox 229"/>
          <p:cNvSpPr txBox="1"/>
          <p:nvPr/>
        </p:nvSpPr>
        <p:spPr>
          <a:xfrm>
            <a:off x="3200400" y="3352800"/>
            <a:ext cx="1676400" cy="307777"/>
          </a:xfrm>
          <a:prstGeom prst="rect">
            <a:avLst/>
          </a:prstGeom>
          <a:noFill/>
        </p:spPr>
        <p:txBody>
          <a:bodyPr wrap="square" rtlCol="0">
            <a:spAutoFit/>
          </a:bodyPr>
          <a:lstStyle/>
          <a:p>
            <a:r>
              <a:rPr lang="en-US" sz="1400" dirty="0"/>
              <a:t>   </a:t>
            </a:r>
            <a:r>
              <a:rPr lang="en-US" sz="1200" dirty="0"/>
              <a:t>Zophar  Bildad</a:t>
            </a:r>
          </a:p>
        </p:txBody>
      </p:sp>
      <p:sp>
        <p:nvSpPr>
          <p:cNvPr id="236" name="TextBox 235"/>
          <p:cNvSpPr txBox="1"/>
          <p:nvPr/>
        </p:nvSpPr>
        <p:spPr>
          <a:xfrm rot="10800000" flipV="1">
            <a:off x="3429000" y="4159479"/>
            <a:ext cx="914400" cy="523220"/>
          </a:xfrm>
          <a:prstGeom prst="rect">
            <a:avLst/>
          </a:prstGeom>
          <a:noFill/>
        </p:spPr>
        <p:txBody>
          <a:bodyPr wrap="square" rtlCol="0">
            <a:spAutoFit/>
          </a:bodyPr>
          <a:lstStyle/>
          <a:p>
            <a:r>
              <a:rPr lang="en-US" sz="1400" i="1" dirty="0"/>
              <a:t> Chap 4-14/15-21</a:t>
            </a:r>
          </a:p>
        </p:txBody>
      </p:sp>
      <p:sp>
        <p:nvSpPr>
          <p:cNvPr id="58" name="Rectangle 57"/>
          <p:cNvSpPr/>
          <p:nvPr/>
        </p:nvSpPr>
        <p:spPr>
          <a:xfrm flipH="1">
            <a:off x="4876800" y="2514600"/>
            <a:ext cx="1219200" cy="338554"/>
          </a:xfrm>
          <a:prstGeom prst="rect">
            <a:avLst/>
          </a:prstGeom>
        </p:spPr>
        <p:txBody>
          <a:bodyPr wrap="square">
            <a:spAutoFit/>
          </a:bodyPr>
          <a:lstStyle/>
          <a:p>
            <a:r>
              <a:rPr lang="en-US" sz="1600" dirty="0"/>
              <a:t>  </a:t>
            </a:r>
            <a:endParaRPr lang="en-US" sz="1400" dirty="0"/>
          </a:p>
        </p:txBody>
      </p:sp>
      <p:cxnSp>
        <p:nvCxnSpPr>
          <p:cNvPr id="116" name="Straight Arrow Connector 115"/>
          <p:cNvCxnSpPr>
            <a:endCxn id="124" idx="0"/>
          </p:cNvCxnSpPr>
          <p:nvPr/>
        </p:nvCxnSpPr>
        <p:spPr>
          <a:xfrm rot="5400000">
            <a:off x="4876802" y="2590800"/>
            <a:ext cx="152399" cy="1"/>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122" name="Rectangle 121"/>
          <p:cNvSpPr/>
          <p:nvPr/>
        </p:nvSpPr>
        <p:spPr>
          <a:xfrm flipH="1">
            <a:off x="4495800" y="2286000"/>
            <a:ext cx="914401" cy="276999"/>
          </a:xfrm>
          <a:prstGeom prst="rect">
            <a:avLst/>
          </a:prstGeom>
        </p:spPr>
        <p:txBody>
          <a:bodyPr wrap="square">
            <a:spAutoFit/>
          </a:bodyPr>
          <a:lstStyle/>
          <a:p>
            <a:r>
              <a:rPr lang="en-US" sz="1200" dirty="0"/>
              <a:t>  Eliaphaz</a:t>
            </a:r>
          </a:p>
        </p:txBody>
      </p:sp>
      <p:sp>
        <p:nvSpPr>
          <p:cNvPr id="124" name="TextBox 123"/>
          <p:cNvSpPr txBox="1"/>
          <p:nvPr/>
        </p:nvSpPr>
        <p:spPr>
          <a:xfrm>
            <a:off x="4648200" y="2667000"/>
            <a:ext cx="609600" cy="307777"/>
          </a:xfrm>
          <a:prstGeom prst="rect">
            <a:avLst/>
          </a:prstGeom>
          <a:noFill/>
        </p:spPr>
        <p:txBody>
          <a:bodyPr wrap="square" rtlCol="0">
            <a:spAutoFit/>
          </a:bodyPr>
          <a:lstStyle/>
          <a:p>
            <a:r>
              <a:rPr lang="en-US" sz="1400" dirty="0"/>
              <a:t>  Job</a:t>
            </a:r>
          </a:p>
        </p:txBody>
      </p:sp>
      <p:sp>
        <p:nvSpPr>
          <p:cNvPr id="126" name="TextBox 125"/>
          <p:cNvSpPr txBox="1"/>
          <p:nvPr/>
        </p:nvSpPr>
        <p:spPr>
          <a:xfrm>
            <a:off x="4114800" y="4267200"/>
            <a:ext cx="1223412" cy="307777"/>
          </a:xfrm>
          <a:prstGeom prst="rect">
            <a:avLst/>
          </a:prstGeom>
          <a:noFill/>
        </p:spPr>
        <p:txBody>
          <a:bodyPr wrap="square" rtlCol="0">
            <a:spAutoFit/>
          </a:bodyPr>
          <a:lstStyle/>
          <a:p>
            <a:r>
              <a:rPr lang="en-US" sz="1400" i="1" dirty="0"/>
              <a:t>    </a:t>
            </a:r>
          </a:p>
        </p:txBody>
      </p:sp>
      <p:sp>
        <p:nvSpPr>
          <p:cNvPr id="128" name="TextBox 127"/>
          <p:cNvSpPr txBox="1"/>
          <p:nvPr/>
        </p:nvSpPr>
        <p:spPr>
          <a:xfrm>
            <a:off x="4267200" y="4267200"/>
            <a:ext cx="1219200" cy="307777"/>
          </a:xfrm>
          <a:prstGeom prst="rect">
            <a:avLst/>
          </a:prstGeom>
          <a:noFill/>
        </p:spPr>
        <p:txBody>
          <a:bodyPr wrap="square" rtlCol="0">
            <a:spAutoFit/>
          </a:bodyPr>
          <a:lstStyle/>
          <a:p>
            <a:r>
              <a:rPr lang="en-US" sz="1400" dirty="0"/>
              <a:t>      Chap 22-31</a:t>
            </a:r>
          </a:p>
        </p:txBody>
      </p:sp>
      <p:cxnSp>
        <p:nvCxnSpPr>
          <p:cNvPr id="145" name="Straight Arrow Connector 144"/>
          <p:cNvCxnSpPr>
            <a:stCxn id="124" idx="2"/>
          </p:cNvCxnSpPr>
          <p:nvPr/>
        </p:nvCxnSpPr>
        <p:spPr>
          <a:xfrm rot="5400000">
            <a:off x="4878289" y="3049488"/>
            <a:ext cx="149423" cy="158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4343400" y="3124200"/>
            <a:ext cx="990600" cy="307777"/>
          </a:xfrm>
          <a:prstGeom prst="rect">
            <a:avLst/>
          </a:prstGeom>
          <a:noFill/>
        </p:spPr>
        <p:txBody>
          <a:bodyPr wrap="square" rtlCol="0">
            <a:spAutoFit/>
          </a:bodyPr>
          <a:lstStyle/>
          <a:p>
            <a:r>
              <a:rPr lang="en-US" sz="1400" dirty="0"/>
              <a:t>        Bildad</a:t>
            </a:r>
          </a:p>
        </p:txBody>
      </p:sp>
      <p:cxnSp>
        <p:nvCxnSpPr>
          <p:cNvPr id="172" name="Straight Connector 171"/>
          <p:cNvCxnSpPr>
            <a:endCxn id="170" idx="2"/>
          </p:cNvCxnSpPr>
          <p:nvPr/>
        </p:nvCxnSpPr>
        <p:spPr>
          <a:xfrm rot="10800000" flipV="1">
            <a:off x="4838700" y="3428999"/>
            <a:ext cx="266700" cy="2977"/>
          </a:xfrm>
          <a:prstGeom prst="line">
            <a:avLst/>
          </a:prstGeom>
        </p:spPr>
        <p:style>
          <a:lnRef idx="1">
            <a:schemeClr val="accent1"/>
          </a:lnRef>
          <a:fillRef idx="0">
            <a:schemeClr val="accent1"/>
          </a:fillRef>
          <a:effectRef idx="0">
            <a:schemeClr val="accent1"/>
          </a:effectRef>
          <a:fontRef idx="minor">
            <a:schemeClr val="tx1"/>
          </a:fontRef>
        </p:style>
      </p:cxnSp>
      <p:sp>
        <p:nvSpPr>
          <p:cNvPr id="350" name="TextBox 349"/>
          <p:cNvSpPr txBox="1"/>
          <p:nvPr/>
        </p:nvSpPr>
        <p:spPr>
          <a:xfrm>
            <a:off x="5791200" y="1447800"/>
            <a:ext cx="2209800" cy="461665"/>
          </a:xfrm>
          <a:prstGeom prst="rect">
            <a:avLst/>
          </a:prstGeom>
          <a:noFill/>
        </p:spPr>
        <p:txBody>
          <a:bodyPr wrap="square" rtlCol="0">
            <a:spAutoFit/>
          </a:bodyPr>
          <a:lstStyle/>
          <a:p>
            <a:r>
              <a:rPr lang="en-US" sz="1200" dirty="0"/>
              <a:t>      </a:t>
            </a:r>
            <a:r>
              <a:rPr lang="en-US" sz="1200" b="1" dirty="0"/>
              <a:t>Correction  </a:t>
            </a:r>
          </a:p>
          <a:p>
            <a:r>
              <a:rPr lang="en-US" sz="1200" b="1" dirty="0"/>
              <a:t>  in  the  Suffering</a:t>
            </a:r>
          </a:p>
        </p:txBody>
      </p:sp>
      <p:sp>
        <p:nvSpPr>
          <p:cNvPr id="357" name="TextBox 356"/>
          <p:cNvSpPr txBox="1"/>
          <p:nvPr/>
        </p:nvSpPr>
        <p:spPr>
          <a:xfrm>
            <a:off x="7086600" y="1447800"/>
            <a:ext cx="990600" cy="677108"/>
          </a:xfrm>
          <a:prstGeom prst="rect">
            <a:avLst/>
          </a:prstGeom>
          <a:noFill/>
        </p:spPr>
        <p:txBody>
          <a:bodyPr wrap="square" rtlCol="0">
            <a:spAutoFit/>
          </a:bodyPr>
          <a:lstStyle/>
          <a:p>
            <a:r>
              <a:rPr lang="en-US" sz="1200" b="1" dirty="0"/>
              <a:t>Submission</a:t>
            </a:r>
          </a:p>
          <a:p>
            <a:r>
              <a:rPr lang="en-US" sz="1200" b="1" dirty="0"/>
              <a:t>under the </a:t>
            </a:r>
          </a:p>
          <a:p>
            <a:r>
              <a:rPr lang="en-US" sz="1200" b="1" dirty="0"/>
              <a:t>Sufferin</a:t>
            </a:r>
            <a:r>
              <a:rPr lang="en-US" sz="1400" dirty="0"/>
              <a:t>g </a:t>
            </a:r>
          </a:p>
        </p:txBody>
      </p:sp>
      <p:sp>
        <p:nvSpPr>
          <p:cNvPr id="73" name="TextBox 72"/>
          <p:cNvSpPr txBox="1"/>
          <p:nvPr/>
        </p:nvSpPr>
        <p:spPr>
          <a:xfrm>
            <a:off x="1219200" y="2743200"/>
            <a:ext cx="1219200" cy="276999"/>
          </a:xfrm>
          <a:prstGeom prst="rect">
            <a:avLst/>
          </a:prstGeom>
          <a:noFill/>
        </p:spPr>
        <p:txBody>
          <a:bodyPr wrap="square" rtlCol="0">
            <a:spAutoFit/>
          </a:bodyPr>
          <a:lstStyle/>
          <a:p>
            <a:r>
              <a:rPr lang="en-US" sz="1200" b="1" dirty="0">
                <a:latin typeface="Arial Black" pitchFamily="34" charset="0"/>
              </a:rPr>
              <a:t>     Scene 3</a:t>
            </a:r>
          </a:p>
        </p:txBody>
      </p:sp>
      <p:sp>
        <p:nvSpPr>
          <p:cNvPr id="161" name="TextBox 160"/>
          <p:cNvSpPr txBox="1"/>
          <p:nvPr/>
        </p:nvSpPr>
        <p:spPr>
          <a:xfrm>
            <a:off x="3581400" y="2819400"/>
            <a:ext cx="685800" cy="276999"/>
          </a:xfrm>
          <a:prstGeom prst="rect">
            <a:avLst/>
          </a:prstGeom>
          <a:noFill/>
        </p:spPr>
        <p:txBody>
          <a:bodyPr wrap="square" rtlCol="0">
            <a:spAutoFit/>
          </a:bodyPr>
          <a:lstStyle/>
          <a:p>
            <a:r>
              <a:rPr lang="en-US" sz="1200" dirty="0"/>
              <a:t>Job</a:t>
            </a:r>
          </a:p>
        </p:txBody>
      </p:sp>
      <p:sp>
        <p:nvSpPr>
          <p:cNvPr id="203" name="TextBox 202"/>
          <p:cNvSpPr txBox="1"/>
          <p:nvPr/>
        </p:nvSpPr>
        <p:spPr>
          <a:xfrm>
            <a:off x="7924800" y="1447800"/>
            <a:ext cx="1791104" cy="646331"/>
          </a:xfrm>
          <a:prstGeom prst="rect">
            <a:avLst/>
          </a:prstGeom>
          <a:noFill/>
        </p:spPr>
        <p:txBody>
          <a:bodyPr wrap="square" rtlCol="0">
            <a:spAutoFit/>
          </a:bodyPr>
          <a:lstStyle/>
          <a:p>
            <a:r>
              <a:rPr lang="en-US" sz="1200" dirty="0"/>
              <a:t> </a:t>
            </a:r>
            <a:r>
              <a:rPr lang="en-US" sz="1200" b="1" dirty="0"/>
              <a:t>Restoration</a:t>
            </a:r>
          </a:p>
          <a:p>
            <a:r>
              <a:rPr lang="en-US" sz="1200" b="1" dirty="0"/>
              <a:t>  From the</a:t>
            </a:r>
          </a:p>
          <a:p>
            <a:r>
              <a:rPr lang="en-US" sz="1200" b="1" dirty="0"/>
              <a:t>  Suffering    </a:t>
            </a:r>
          </a:p>
        </p:txBody>
      </p:sp>
      <p:cxnSp>
        <p:nvCxnSpPr>
          <p:cNvPr id="225" name="Straight Connector 224"/>
          <p:cNvCxnSpPr/>
          <p:nvPr/>
        </p:nvCxnSpPr>
        <p:spPr>
          <a:xfrm>
            <a:off x="4800600" y="41148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28" name="TextBox 227"/>
          <p:cNvSpPr txBox="1"/>
          <p:nvPr/>
        </p:nvSpPr>
        <p:spPr>
          <a:xfrm>
            <a:off x="5791200" y="2362200"/>
            <a:ext cx="762000" cy="830997"/>
          </a:xfrm>
          <a:prstGeom prst="rect">
            <a:avLst/>
          </a:prstGeom>
          <a:noFill/>
        </p:spPr>
        <p:txBody>
          <a:bodyPr wrap="square" rtlCol="0">
            <a:spAutoFit/>
          </a:bodyPr>
          <a:lstStyle/>
          <a:p>
            <a:r>
              <a:rPr lang="en-US" sz="1200" dirty="0"/>
              <a:t>  Words</a:t>
            </a:r>
          </a:p>
          <a:p>
            <a:r>
              <a:rPr lang="en-US" sz="1200" dirty="0"/>
              <a:t>of Elihu</a:t>
            </a:r>
            <a:br>
              <a:rPr lang="en-US" sz="1200" dirty="0"/>
            </a:br>
            <a:r>
              <a:rPr lang="en-US" sz="1200" dirty="0"/>
              <a:t>(Eyes on</a:t>
            </a:r>
          </a:p>
          <a:p>
            <a:r>
              <a:rPr lang="en-US" sz="1200" dirty="0"/>
              <a:t>Yahweh)</a:t>
            </a:r>
          </a:p>
        </p:txBody>
      </p:sp>
      <p:sp>
        <p:nvSpPr>
          <p:cNvPr id="229" name="TextBox 228"/>
          <p:cNvSpPr txBox="1"/>
          <p:nvPr/>
        </p:nvSpPr>
        <p:spPr>
          <a:xfrm>
            <a:off x="5791200" y="3276600"/>
            <a:ext cx="685800" cy="276999"/>
          </a:xfrm>
          <a:prstGeom prst="rect">
            <a:avLst/>
          </a:prstGeom>
          <a:noFill/>
        </p:spPr>
        <p:txBody>
          <a:bodyPr wrap="square" rtlCol="0">
            <a:spAutoFit/>
          </a:bodyPr>
          <a:lstStyle/>
          <a:p>
            <a:r>
              <a:rPr lang="en-US" sz="1200" dirty="0"/>
              <a:t> To Job</a:t>
            </a:r>
          </a:p>
        </p:txBody>
      </p:sp>
      <p:cxnSp>
        <p:nvCxnSpPr>
          <p:cNvPr id="232" name="Straight Connector 231"/>
          <p:cNvCxnSpPr/>
          <p:nvPr/>
        </p:nvCxnSpPr>
        <p:spPr>
          <a:xfrm>
            <a:off x="5943600" y="35052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5715000" y="3505200"/>
            <a:ext cx="788126" cy="461665"/>
          </a:xfrm>
          <a:prstGeom prst="rect">
            <a:avLst/>
          </a:prstGeom>
          <a:noFill/>
        </p:spPr>
        <p:txBody>
          <a:bodyPr wrap="square" rtlCol="0">
            <a:spAutoFit/>
          </a:bodyPr>
          <a:lstStyle/>
          <a:p>
            <a:r>
              <a:rPr lang="en-US" sz="1200" dirty="0"/>
              <a:t>  To three</a:t>
            </a:r>
          </a:p>
          <a:p>
            <a:r>
              <a:rPr lang="en-US" sz="1200" dirty="0"/>
              <a:t>  friends</a:t>
            </a:r>
          </a:p>
        </p:txBody>
      </p:sp>
      <p:sp>
        <p:nvSpPr>
          <p:cNvPr id="241" name="TextBox 240"/>
          <p:cNvSpPr txBox="1"/>
          <p:nvPr/>
        </p:nvSpPr>
        <p:spPr>
          <a:xfrm>
            <a:off x="5791200" y="3962400"/>
            <a:ext cx="609600" cy="276999"/>
          </a:xfrm>
          <a:prstGeom prst="rect">
            <a:avLst/>
          </a:prstGeom>
          <a:noFill/>
        </p:spPr>
        <p:txBody>
          <a:bodyPr wrap="square" rtlCol="0">
            <a:spAutoFit/>
          </a:bodyPr>
          <a:lstStyle/>
          <a:p>
            <a:r>
              <a:rPr lang="en-US" sz="1200" dirty="0"/>
              <a:t>To Job</a:t>
            </a:r>
          </a:p>
        </p:txBody>
      </p:sp>
      <p:cxnSp>
        <p:nvCxnSpPr>
          <p:cNvPr id="243" name="Straight Connector 242"/>
          <p:cNvCxnSpPr/>
          <p:nvPr/>
        </p:nvCxnSpPr>
        <p:spPr>
          <a:xfrm>
            <a:off x="5943600" y="39624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52" name="TextBox 251"/>
          <p:cNvSpPr txBox="1"/>
          <p:nvPr/>
        </p:nvSpPr>
        <p:spPr>
          <a:xfrm>
            <a:off x="5791200" y="4267200"/>
            <a:ext cx="990600" cy="523220"/>
          </a:xfrm>
          <a:prstGeom prst="rect">
            <a:avLst/>
          </a:prstGeom>
          <a:noFill/>
        </p:spPr>
        <p:txBody>
          <a:bodyPr wrap="square" rtlCol="0">
            <a:spAutoFit/>
          </a:bodyPr>
          <a:lstStyle/>
          <a:p>
            <a:r>
              <a:rPr lang="en-US" sz="1400" dirty="0"/>
              <a:t>Chap </a:t>
            </a:r>
          </a:p>
          <a:p>
            <a:r>
              <a:rPr lang="en-US" sz="1400" dirty="0"/>
              <a:t>32-37</a:t>
            </a:r>
          </a:p>
        </p:txBody>
      </p:sp>
      <p:sp>
        <p:nvSpPr>
          <p:cNvPr id="253" name="TextBox 252"/>
          <p:cNvSpPr txBox="1"/>
          <p:nvPr/>
        </p:nvSpPr>
        <p:spPr>
          <a:xfrm>
            <a:off x="6324600" y="2514600"/>
            <a:ext cx="1066800" cy="1754326"/>
          </a:xfrm>
          <a:prstGeom prst="rect">
            <a:avLst/>
          </a:prstGeom>
          <a:noFill/>
        </p:spPr>
        <p:txBody>
          <a:bodyPr wrap="square" rtlCol="0">
            <a:spAutoFit/>
          </a:bodyPr>
          <a:lstStyle/>
          <a:p>
            <a:r>
              <a:rPr lang="en-US" sz="1200" dirty="0"/>
              <a:t>     Words</a:t>
            </a:r>
          </a:p>
          <a:p>
            <a:r>
              <a:rPr lang="en-US" sz="1200" dirty="0"/>
              <a:t>        of </a:t>
            </a:r>
          </a:p>
          <a:p>
            <a:r>
              <a:rPr lang="en-US" sz="1200" dirty="0"/>
              <a:t>     Yahweh</a:t>
            </a:r>
          </a:p>
          <a:p>
            <a:r>
              <a:rPr lang="en-US" sz="1200" dirty="0"/>
              <a:t>( (Emphasis</a:t>
            </a:r>
          </a:p>
          <a:p>
            <a:r>
              <a:rPr lang="en-US" sz="1200" dirty="0"/>
              <a:t>         on</a:t>
            </a:r>
            <a:br>
              <a:rPr lang="en-US" sz="1200" dirty="0"/>
            </a:br>
            <a:r>
              <a:rPr lang="en-US" sz="1200" dirty="0"/>
              <a:t>   Sovereign-</a:t>
            </a:r>
          </a:p>
          <a:p>
            <a:r>
              <a:rPr lang="en-US" sz="1200" dirty="0"/>
              <a:t>          </a:t>
            </a:r>
            <a:r>
              <a:rPr lang="en-US" sz="1200" dirty="0" err="1"/>
              <a:t>ty</a:t>
            </a:r>
            <a:r>
              <a:rPr lang="en-US" sz="1200" dirty="0"/>
              <a:t>)</a:t>
            </a:r>
            <a:br>
              <a:rPr lang="en-US" sz="1200" dirty="0"/>
            </a:br>
            <a:r>
              <a:rPr lang="en-US" sz="1200" dirty="0"/>
              <a:t> </a:t>
            </a:r>
          </a:p>
          <a:p>
            <a:r>
              <a:rPr lang="en-US" sz="1200" dirty="0"/>
              <a:t>   </a:t>
            </a:r>
          </a:p>
        </p:txBody>
      </p:sp>
      <p:sp>
        <p:nvSpPr>
          <p:cNvPr id="255" name="TextBox 254"/>
          <p:cNvSpPr txBox="1"/>
          <p:nvPr/>
        </p:nvSpPr>
        <p:spPr>
          <a:xfrm>
            <a:off x="6248400" y="4267200"/>
            <a:ext cx="1066799" cy="523220"/>
          </a:xfrm>
          <a:prstGeom prst="rect">
            <a:avLst/>
          </a:prstGeom>
          <a:noFill/>
        </p:spPr>
        <p:txBody>
          <a:bodyPr wrap="square" rtlCol="0">
            <a:spAutoFit/>
          </a:bodyPr>
          <a:lstStyle/>
          <a:p>
            <a:r>
              <a:rPr lang="en-US" sz="1200" dirty="0"/>
              <a:t>       </a:t>
            </a:r>
            <a:r>
              <a:rPr lang="en-US" sz="1400" dirty="0"/>
              <a:t>Chap</a:t>
            </a:r>
          </a:p>
          <a:p>
            <a:r>
              <a:rPr lang="en-US" sz="1400" dirty="0"/>
              <a:t>    42:1-6</a:t>
            </a:r>
          </a:p>
        </p:txBody>
      </p:sp>
      <p:sp>
        <p:nvSpPr>
          <p:cNvPr id="256" name="TextBox 255"/>
          <p:cNvSpPr txBox="1"/>
          <p:nvPr/>
        </p:nvSpPr>
        <p:spPr>
          <a:xfrm>
            <a:off x="7162800" y="2514600"/>
            <a:ext cx="1003915" cy="461665"/>
          </a:xfrm>
          <a:prstGeom prst="rect">
            <a:avLst/>
          </a:prstGeom>
          <a:noFill/>
        </p:spPr>
        <p:txBody>
          <a:bodyPr wrap="square" rtlCol="0">
            <a:spAutoFit/>
          </a:bodyPr>
          <a:lstStyle/>
          <a:p>
            <a:r>
              <a:rPr lang="en-US" sz="1200" dirty="0"/>
              <a:t>   Job’s </a:t>
            </a:r>
          </a:p>
          <a:p>
            <a:r>
              <a:rPr lang="en-US" sz="1200" dirty="0"/>
              <a:t>admission</a:t>
            </a:r>
          </a:p>
        </p:txBody>
      </p:sp>
      <p:cxnSp>
        <p:nvCxnSpPr>
          <p:cNvPr id="258" name="Straight Connector 257"/>
          <p:cNvCxnSpPr>
            <a:endCxn id="256" idx="2"/>
          </p:cNvCxnSpPr>
          <p:nvPr/>
        </p:nvCxnSpPr>
        <p:spPr>
          <a:xfrm>
            <a:off x="7391400" y="2971800"/>
            <a:ext cx="273358" cy="4465"/>
          </a:xfrm>
          <a:prstGeom prst="line">
            <a:avLst/>
          </a:prstGeom>
        </p:spPr>
        <p:style>
          <a:lnRef idx="1">
            <a:schemeClr val="accent1"/>
          </a:lnRef>
          <a:fillRef idx="0">
            <a:schemeClr val="accent1"/>
          </a:fillRef>
          <a:effectRef idx="0">
            <a:schemeClr val="accent1"/>
          </a:effectRef>
          <a:fontRef idx="minor">
            <a:schemeClr val="tx1"/>
          </a:fontRef>
        </p:style>
      </p:cxnSp>
      <p:sp>
        <p:nvSpPr>
          <p:cNvPr id="263" name="TextBox 262"/>
          <p:cNvSpPr txBox="1"/>
          <p:nvPr/>
        </p:nvSpPr>
        <p:spPr>
          <a:xfrm>
            <a:off x="7086600" y="3200400"/>
            <a:ext cx="990600" cy="461665"/>
          </a:xfrm>
          <a:prstGeom prst="rect">
            <a:avLst/>
          </a:prstGeom>
          <a:noFill/>
        </p:spPr>
        <p:txBody>
          <a:bodyPr wrap="square" rtlCol="0">
            <a:spAutoFit/>
          </a:bodyPr>
          <a:lstStyle/>
          <a:p>
            <a:r>
              <a:rPr lang="en-US" sz="1200" dirty="0"/>
              <a:t>     Job’s</a:t>
            </a:r>
          </a:p>
          <a:p>
            <a:r>
              <a:rPr lang="en-US" sz="1200" dirty="0"/>
              <a:t>confession</a:t>
            </a:r>
          </a:p>
        </p:txBody>
      </p:sp>
      <p:cxnSp>
        <p:nvCxnSpPr>
          <p:cNvPr id="265" name="Straight Connector 264"/>
          <p:cNvCxnSpPr>
            <a:endCxn id="263" idx="2"/>
          </p:cNvCxnSpPr>
          <p:nvPr/>
        </p:nvCxnSpPr>
        <p:spPr>
          <a:xfrm>
            <a:off x="7315200" y="3657600"/>
            <a:ext cx="266700" cy="4465"/>
          </a:xfrm>
          <a:prstGeom prst="line">
            <a:avLst/>
          </a:prstGeom>
        </p:spPr>
        <p:style>
          <a:lnRef idx="1">
            <a:schemeClr val="accent1"/>
          </a:lnRef>
          <a:fillRef idx="0">
            <a:schemeClr val="accent1"/>
          </a:fillRef>
          <a:effectRef idx="0">
            <a:schemeClr val="accent1"/>
          </a:effectRef>
          <a:fontRef idx="minor">
            <a:schemeClr val="tx1"/>
          </a:fontRef>
        </p:style>
      </p:cxnSp>
      <p:sp>
        <p:nvSpPr>
          <p:cNvPr id="272" name="TextBox 271"/>
          <p:cNvSpPr txBox="1"/>
          <p:nvPr/>
        </p:nvSpPr>
        <p:spPr>
          <a:xfrm>
            <a:off x="6553200" y="2667000"/>
            <a:ext cx="231154" cy="369332"/>
          </a:xfrm>
          <a:prstGeom prst="rect">
            <a:avLst/>
          </a:prstGeom>
          <a:noFill/>
        </p:spPr>
        <p:txBody>
          <a:bodyPr wrap="none" rtlCol="0">
            <a:spAutoFit/>
          </a:bodyPr>
          <a:lstStyle/>
          <a:p>
            <a:r>
              <a:rPr lang="en-US" dirty="0"/>
              <a:t> </a:t>
            </a:r>
          </a:p>
        </p:txBody>
      </p:sp>
      <p:sp>
        <p:nvSpPr>
          <p:cNvPr id="273" name="TextBox 272"/>
          <p:cNvSpPr txBox="1"/>
          <p:nvPr/>
        </p:nvSpPr>
        <p:spPr>
          <a:xfrm>
            <a:off x="7924800" y="2743200"/>
            <a:ext cx="914400" cy="830997"/>
          </a:xfrm>
          <a:prstGeom prst="rect">
            <a:avLst/>
          </a:prstGeom>
          <a:noFill/>
        </p:spPr>
        <p:txBody>
          <a:bodyPr wrap="square" rtlCol="0">
            <a:spAutoFit/>
          </a:bodyPr>
          <a:lstStyle/>
          <a:p>
            <a:r>
              <a:rPr lang="en-US" sz="1200" dirty="0"/>
              <a:t>Yahweh’s</a:t>
            </a:r>
          </a:p>
          <a:p>
            <a:r>
              <a:rPr lang="en-US" sz="1200" dirty="0"/>
              <a:t>anger  with</a:t>
            </a:r>
          </a:p>
          <a:p>
            <a:r>
              <a:rPr lang="en-US" sz="1200" dirty="0"/>
              <a:t>the three</a:t>
            </a:r>
          </a:p>
          <a:p>
            <a:r>
              <a:rPr lang="en-US" sz="1200" dirty="0"/>
              <a:t>   friends </a:t>
            </a:r>
          </a:p>
        </p:txBody>
      </p:sp>
      <p:cxnSp>
        <p:nvCxnSpPr>
          <p:cNvPr id="275" name="Straight Connector 274"/>
          <p:cNvCxnSpPr/>
          <p:nvPr/>
        </p:nvCxnSpPr>
        <p:spPr>
          <a:xfrm>
            <a:off x="8153400" y="35814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79" name="TextBox 278"/>
          <p:cNvSpPr txBox="1"/>
          <p:nvPr/>
        </p:nvSpPr>
        <p:spPr>
          <a:xfrm>
            <a:off x="7924800" y="3657600"/>
            <a:ext cx="914400" cy="646331"/>
          </a:xfrm>
          <a:prstGeom prst="rect">
            <a:avLst/>
          </a:prstGeom>
          <a:noFill/>
        </p:spPr>
        <p:txBody>
          <a:bodyPr wrap="square" rtlCol="0">
            <a:spAutoFit/>
          </a:bodyPr>
          <a:lstStyle/>
          <a:p>
            <a:r>
              <a:rPr lang="en-US" sz="1200" dirty="0"/>
              <a:t>Yahweh’s</a:t>
            </a:r>
          </a:p>
          <a:p>
            <a:r>
              <a:rPr lang="en-US" sz="1200" dirty="0"/>
              <a:t>  blessing</a:t>
            </a:r>
          </a:p>
          <a:p>
            <a:r>
              <a:rPr lang="en-US" sz="1200" dirty="0"/>
              <a:t>   on Job </a:t>
            </a:r>
          </a:p>
        </p:txBody>
      </p:sp>
      <p:cxnSp>
        <p:nvCxnSpPr>
          <p:cNvPr id="281" name="Straight Connector 280"/>
          <p:cNvCxnSpPr/>
          <p:nvPr/>
        </p:nvCxnSpPr>
        <p:spPr>
          <a:xfrm>
            <a:off x="8153400" y="42672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8001000" y="4267200"/>
            <a:ext cx="914400" cy="523220"/>
          </a:xfrm>
          <a:prstGeom prst="rect">
            <a:avLst/>
          </a:prstGeom>
          <a:noFill/>
        </p:spPr>
        <p:txBody>
          <a:bodyPr wrap="square" rtlCol="0">
            <a:spAutoFit/>
          </a:bodyPr>
          <a:lstStyle/>
          <a:p>
            <a:r>
              <a:rPr lang="en-US" sz="1400" dirty="0"/>
              <a:t>  Chap</a:t>
            </a:r>
          </a:p>
          <a:p>
            <a:r>
              <a:rPr lang="en-US" sz="1400" dirty="0"/>
              <a:t>42:7-17</a:t>
            </a:r>
            <a:endParaRPr lang="en-US" dirty="0"/>
          </a:p>
        </p:txBody>
      </p:sp>
      <p:sp>
        <p:nvSpPr>
          <p:cNvPr id="288" name="TextBox 287"/>
          <p:cNvSpPr txBox="1"/>
          <p:nvPr/>
        </p:nvSpPr>
        <p:spPr>
          <a:xfrm>
            <a:off x="7086600" y="4267200"/>
            <a:ext cx="685800" cy="523220"/>
          </a:xfrm>
          <a:prstGeom prst="rect">
            <a:avLst/>
          </a:prstGeom>
          <a:noFill/>
        </p:spPr>
        <p:txBody>
          <a:bodyPr wrap="square" rtlCol="0">
            <a:spAutoFit/>
          </a:bodyPr>
          <a:lstStyle/>
          <a:p>
            <a:r>
              <a:rPr lang="en-US" sz="1400" dirty="0"/>
              <a:t>Chap 42:1-6</a:t>
            </a:r>
          </a:p>
        </p:txBody>
      </p:sp>
      <p:sp>
        <p:nvSpPr>
          <p:cNvPr id="291" name="TextBox 290"/>
          <p:cNvSpPr txBox="1"/>
          <p:nvPr/>
        </p:nvSpPr>
        <p:spPr>
          <a:xfrm>
            <a:off x="1219200" y="4724400"/>
            <a:ext cx="1295400" cy="369332"/>
          </a:xfrm>
          <a:prstGeom prst="rect">
            <a:avLst/>
          </a:prstGeom>
          <a:noFill/>
        </p:spPr>
        <p:txBody>
          <a:bodyPr wrap="square" rtlCol="0">
            <a:spAutoFit/>
          </a:bodyPr>
          <a:lstStyle/>
          <a:p>
            <a:r>
              <a:rPr lang="en-US" dirty="0"/>
              <a:t>Historical</a:t>
            </a:r>
          </a:p>
        </p:txBody>
      </p:sp>
      <p:cxnSp>
        <p:nvCxnSpPr>
          <p:cNvPr id="293" name="Straight Connector 292"/>
          <p:cNvCxnSpPr/>
          <p:nvPr/>
        </p:nvCxnSpPr>
        <p:spPr>
          <a:xfrm rot="5400000">
            <a:off x="5143500" y="52959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5829300" y="52959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rot="5400000">
            <a:off x="6400800" y="52578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5400000">
            <a:off x="7277100" y="52959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10" name="TextBox 309"/>
          <p:cNvSpPr txBox="1"/>
          <p:nvPr/>
        </p:nvSpPr>
        <p:spPr>
          <a:xfrm>
            <a:off x="2590800" y="4724400"/>
            <a:ext cx="2667000" cy="369332"/>
          </a:xfrm>
          <a:prstGeom prst="rect">
            <a:avLst/>
          </a:prstGeom>
          <a:noFill/>
        </p:spPr>
        <p:txBody>
          <a:bodyPr wrap="square" rtlCol="0">
            <a:spAutoFit/>
          </a:bodyPr>
          <a:lstStyle/>
          <a:p>
            <a:r>
              <a:rPr lang="en-US" dirty="0"/>
              <a:t>Theological/Philosophical</a:t>
            </a:r>
          </a:p>
        </p:txBody>
      </p:sp>
      <p:sp>
        <p:nvSpPr>
          <p:cNvPr id="311" name="TextBox 310"/>
          <p:cNvSpPr txBox="1"/>
          <p:nvPr/>
        </p:nvSpPr>
        <p:spPr>
          <a:xfrm>
            <a:off x="5714999" y="4737859"/>
            <a:ext cx="838200" cy="276999"/>
          </a:xfrm>
          <a:prstGeom prst="rect">
            <a:avLst/>
          </a:prstGeom>
          <a:noFill/>
        </p:spPr>
        <p:txBody>
          <a:bodyPr wrap="square" rtlCol="0">
            <a:spAutoFit/>
          </a:bodyPr>
          <a:lstStyle/>
          <a:p>
            <a:r>
              <a:rPr lang="en-US" sz="1200" dirty="0"/>
              <a:t>Logical</a:t>
            </a:r>
          </a:p>
        </p:txBody>
      </p:sp>
      <p:sp>
        <p:nvSpPr>
          <p:cNvPr id="312" name="TextBox 311"/>
          <p:cNvSpPr txBox="1"/>
          <p:nvPr/>
        </p:nvSpPr>
        <p:spPr>
          <a:xfrm>
            <a:off x="6019800" y="4724400"/>
            <a:ext cx="1143000" cy="276999"/>
          </a:xfrm>
          <a:prstGeom prst="rect">
            <a:avLst/>
          </a:prstGeom>
          <a:noFill/>
        </p:spPr>
        <p:txBody>
          <a:bodyPr wrap="square" rtlCol="0">
            <a:spAutoFit/>
          </a:bodyPr>
          <a:lstStyle/>
          <a:p>
            <a:pPr algn="r"/>
            <a:r>
              <a:rPr lang="en-US" sz="1050" dirty="0"/>
              <a:t>Revelation</a:t>
            </a:r>
            <a:r>
              <a:rPr lang="en-US" sz="900" dirty="0"/>
              <a:t>a</a:t>
            </a:r>
            <a:r>
              <a:rPr lang="en-US" sz="1200" dirty="0"/>
              <a:t>l</a:t>
            </a:r>
          </a:p>
        </p:txBody>
      </p:sp>
      <p:sp>
        <p:nvSpPr>
          <p:cNvPr id="313" name="TextBox 312"/>
          <p:cNvSpPr txBox="1"/>
          <p:nvPr/>
        </p:nvSpPr>
        <p:spPr>
          <a:xfrm>
            <a:off x="7010400" y="4724400"/>
            <a:ext cx="1447800" cy="276999"/>
          </a:xfrm>
          <a:prstGeom prst="rect">
            <a:avLst/>
          </a:prstGeom>
          <a:noFill/>
        </p:spPr>
        <p:txBody>
          <a:bodyPr wrap="square" rtlCol="0">
            <a:spAutoFit/>
          </a:bodyPr>
          <a:lstStyle/>
          <a:p>
            <a:r>
              <a:rPr lang="en-US" sz="1200" dirty="0"/>
              <a:t>Confessional</a:t>
            </a:r>
          </a:p>
        </p:txBody>
      </p:sp>
      <p:sp>
        <p:nvSpPr>
          <p:cNvPr id="314" name="TextBox 313"/>
          <p:cNvSpPr txBox="1"/>
          <p:nvPr/>
        </p:nvSpPr>
        <p:spPr>
          <a:xfrm>
            <a:off x="8001000" y="4724400"/>
            <a:ext cx="990600" cy="276999"/>
          </a:xfrm>
          <a:prstGeom prst="rect">
            <a:avLst/>
          </a:prstGeom>
          <a:noFill/>
        </p:spPr>
        <p:txBody>
          <a:bodyPr wrap="square" rtlCol="0">
            <a:spAutoFit/>
          </a:bodyPr>
          <a:lstStyle/>
          <a:p>
            <a:r>
              <a:rPr lang="en-US" sz="1200" dirty="0"/>
              <a:t>Historical</a:t>
            </a:r>
          </a:p>
        </p:txBody>
      </p:sp>
      <p:sp>
        <p:nvSpPr>
          <p:cNvPr id="315" name="TextBox 314"/>
          <p:cNvSpPr txBox="1"/>
          <p:nvPr/>
        </p:nvSpPr>
        <p:spPr>
          <a:xfrm>
            <a:off x="914400" y="5105400"/>
            <a:ext cx="1828800" cy="307777"/>
          </a:xfrm>
          <a:prstGeom prst="rect">
            <a:avLst/>
          </a:prstGeom>
          <a:noFill/>
        </p:spPr>
        <p:txBody>
          <a:bodyPr wrap="square" rtlCol="0">
            <a:spAutoFit/>
          </a:bodyPr>
          <a:lstStyle/>
          <a:p>
            <a:r>
              <a:rPr lang="en-US" sz="1400" dirty="0"/>
              <a:t>Job, Yahweh, &amp; Satan</a:t>
            </a:r>
          </a:p>
        </p:txBody>
      </p:sp>
      <p:sp>
        <p:nvSpPr>
          <p:cNvPr id="316" name="TextBox 315"/>
          <p:cNvSpPr txBox="1"/>
          <p:nvPr/>
        </p:nvSpPr>
        <p:spPr>
          <a:xfrm>
            <a:off x="2667000" y="5029200"/>
            <a:ext cx="2895600" cy="338554"/>
          </a:xfrm>
          <a:prstGeom prst="rect">
            <a:avLst/>
          </a:prstGeom>
          <a:noFill/>
        </p:spPr>
        <p:txBody>
          <a:bodyPr wrap="square" rtlCol="0">
            <a:spAutoFit/>
          </a:bodyPr>
          <a:lstStyle/>
          <a:p>
            <a:r>
              <a:rPr lang="en-US" sz="1600" dirty="0"/>
              <a:t>Job, Eliphaz, Bildad, Zophar</a:t>
            </a:r>
          </a:p>
        </p:txBody>
      </p:sp>
      <p:sp>
        <p:nvSpPr>
          <p:cNvPr id="317" name="TextBox 316"/>
          <p:cNvSpPr txBox="1"/>
          <p:nvPr/>
        </p:nvSpPr>
        <p:spPr>
          <a:xfrm>
            <a:off x="5715000" y="5105400"/>
            <a:ext cx="762000" cy="307777"/>
          </a:xfrm>
          <a:prstGeom prst="rect">
            <a:avLst/>
          </a:prstGeom>
          <a:noFill/>
        </p:spPr>
        <p:txBody>
          <a:bodyPr wrap="square" rtlCol="0">
            <a:spAutoFit/>
          </a:bodyPr>
          <a:lstStyle/>
          <a:p>
            <a:r>
              <a:rPr lang="en-US" sz="1400" dirty="0"/>
              <a:t>Elihu</a:t>
            </a:r>
          </a:p>
        </p:txBody>
      </p:sp>
      <p:sp>
        <p:nvSpPr>
          <p:cNvPr id="318" name="TextBox 317"/>
          <p:cNvSpPr txBox="1"/>
          <p:nvPr/>
        </p:nvSpPr>
        <p:spPr>
          <a:xfrm>
            <a:off x="6324600" y="5105400"/>
            <a:ext cx="990600" cy="307777"/>
          </a:xfrm>
          <a:prstGeom prst="rect">
            <a:avLst/>
          </a:prstGeom>
          <a:noFill/>
        </p:spPr>
        <p:txBody>
          <a:bodyPr wrap="square" rtlCol="0">
            <a:spAutoFit/>
          </a:bodyPr>
          <a:lstStyle/>
          <a:p>
            <a:r>
              <a:rPr lang="en-US" sz="1400" dirty="0"/>
              <a:t>Yahweh</a:t>
            </a:r>
          </a:p>
        </p:txBody>
      </p:sp>
      <p:sp>
        <p:nvSpPr>
          <p:cNvPr id="319" name="TextBox 318"/>
          <p:cNvSpPr txBox="1"/>
          <p:nvPr/>
        </p:nvSpPr>
        <p:spPr>
          <a:xfrm>
            <a:off x="7086600" y="5029200"/>
            <a:ext cx="685800" cy="369332"/>
          </a:xfrm>
          <a:prstGeom prst="rect">
            <a:avLst/>
          </a:prstGeom>
          <a:noFill/>
        </p:spPr>
        <p:txBody>
          <a:bodyPr wrap="square" rtlCol="0">
            <a:spAutoFit/>
          </a:bodyPr>
          <a:lstStyle/>
          <a:p>
            <a:r>
              <a:rPr lang="en-US" dirty="0"/>
              <a:t>  </a:t>
            </a:r>
            <a:r>
              <a:rPr lang="en-US" sz="1400" dirty="0"/>
              <a:t>Job</a:t>
            </a:r>
          </a:p>
        </p:txBody>
      </p:sp>
      <p:sp>
        <p:nvSpPr>
          <p:cNvPr id="320" name="TextBox 319"/>
          <p:cNvSpPr txBox="1"/>
          <p:nvPr/>
        </p:nvSpPr>
        <p:spPr>
          <a:xfrm>
            <a:off x="7772400" y="5029201"/>
            <a:ext cx="1219200" cy="461665"/>
          </a:xfrm>
          <a:prstGeom prst="rect">
            <a:avLst/>
          </a:prstGeom>
          <a:noFill/>
        </p:spPr>
        <p:txBody>
          <a:bodyPr wrap="square" rtlCol="0">
            <a:spAutoFit/>
          </a:bodyPr>
          <a:lstStyle/>
          <a:p>
            <a:r>
              <a:rPr lang="en-US" sz="1200" dirty="0"/>
              <a:t>Yahweh, Job,, &amp; the 3 friends</a:t>
            </a:r>
          </a:p>
        </p:txBody>
      </p:sp>
      <p:sp>
        <p:nvSpPr>
          <p:cNvPr id="321" name="TextBox 320"/>
          <p:cNvSpPr txBox="1"/>
          <p:nvPr/>
        </p:nvSpPr>
        <p:spPr>
          <a:xfrm>
            <a:off x="990600" y="5334000"/>
            <a:ext cx="1828800" cy="523220"/>
          </a:xfrm>
          <a:prstGeom prst="rect">
            <a:avLst/>
          </a:prstGeom>
          <a:noFill/>
        </p:spPr>
        <p:txBody>
          <a:bodyPr wrap="square" rtlCol="0">
            <a:spAutoFit/>
          </a:bodyPr>
          <a:lstStyle/>
          <a:p>
            <a:r>
              <a:rPr lang="en-US" sz="1400" dirty="0"/>
              <a:t>“Have you con-</a:t>
            </a:r>
          </a:p>
          <a:p>
            <a:r>
              <a:rPr lang="en-US" sz="1400" dirty="0"/>
              <a:t>sidered  Job?” (1:8)</a:t>
            </a:r>
          </a:p>
        </p:txBody>
      </p:sp>
      <p:sp>
        <p:nvSpPr>
          <p:cNvPr id="324" name="TextBox 323"/>
          <p:cNvSpPr txBox="1"/>
          <p:nvPr/>
        </p:nvSpPr>
        <p:spPr>
          <a:xfrm>
            <a:off x="2667000" y="5334000"/>
            <a:ext cx="3124200" cy="584775"/>
          </a:xfrm>
          <a:prstGeom prst="rect">
            <a:avLst/>
          </a:prstGeom>
          <a:noFill/>
        </p:spPr>
        <p:txBody>
          <a:bodyPr wrap="square" rtlCol="0">
            <a:spAutoFit/>
          </a:bodyPr>
          <a:lstStyle/>
          <a:p>
            <a:r>
              <a:rPr lang="en-US" dirty="0"/>
              <a:t>“…</a:t>
            </a:r>
            <a:r>
              <a:rPr lang="en-US" sz="1400" dirty="0"/>
              <a:t>then</a:t>
            </a:r>
            <a:r>
              <a:rPr lang="en-US" dirty="0"/>
              <a:t> </a:t>
            </a:r>
            <a:r>
              <a:rPr lang="en-US" sz="1400" dirty="0"/>
              <a:t>Job…Eliphaz…Bildad…Zophar answered” (Exchange)</a:t>
            </a:r>
          </a:p>
        </p:txBody>
      </p:sp>
      <p:sp>
        <p:nvSpPr>
          <p:cNvPr id="325" name="TextBox 324"/>
          <p:cNvSpPr txBox="1"/>
          <p:nvPr/>
        </p:nvSpPr>
        <p:spPr>
          <a:xfrm rot="10800000" flipV="1">
            <a:off x="5638800" y="5511671"/>
            <a:ext cx="1219200" cy="369332"/>
          </a:xfrm>
          <a:prstGeom prst="rect">
            <a:avLst/>
          </a:prstGeom>
          <a:noFill/>
        </p:spPr>
        <p:txBody>
          <a:bodyPr wrap="square" rtlCol="0">
            <a:spAutoFit/>
          </a:bodyPr>
          <a:lstStyle/>
          <a:p>
            <a:r>
              <a:rPr lang="en-US" dirty="0"/>
              <a:t>   37:5</a:t>
            </a:r>
          </a:p>
        </p:txBody>
      </p:sp>
      <p:sp>
        <p:nvSpPr>
          <p:cNvPr id="329" name="TextBox 328"/>
          <p:cNvSpPr txBox="1"/>
          <p:nvPr/>
        </p:nvSpPr>
        <p:spPr>
          <a:xfrm>
            <a:off x="6400800" y="5486400"/>
            <a:ext cx="685800" cy="369332"/>
          </a:xfrm>
          <a:prstGeom prst="rect">
            <a:avLst/>
          </a:prstGeom>
          <a:noFill/>
        </p:spPr>
        <p:txBody>
          <a:bodyPr wrap="square" rtlCol="0">
            <a:spAutoFit/>
          </a:bodyPr>
          <a:lstStyle/>
          <a:p>
            <a:r>
              <a:rPr lang="en-US" dirty="0"/>
              <a:t>41:11</a:t>
            </a:r>
          </a:p>
        </p:txBody>
      </p:sp>
      <p:sp>
        <p:nvSpPr>
          <p:cNvPr id="330" name="TextBox 329"/>
          <p:cNvSpPr txBox="1"/>
          <p:nvPr/>
        </p:nvSpPr>
        <p:spPr>
          <a:xfrm>
            <a:off x="7086600" y="5486400"/>
            <a:ext cx="762000" cy="369332"/>
          </a:xfrm>
          <a:prstGeom prst="rect">
            <a:avLst/>
          </a:prstGeom>
          <a:noFill/>
        </p:spPr>
        <p:txBody>
          <a:bodyPr wrap="square" rtlCol="0">
            <a:spAutoFit/>
          </a:bodyPr>
          <a:lstStyle/>
          <a:p>
            <a:r>
              <a:rPr lang="en-US" dirty="0"/>
              <a:t>42:6</a:t>
            </a:r>
          </a:p>
        </p:txBody>
      </p:sp>
      <p:sp>
        <p:nvSpPr>
          <p:cNvPr id="331" name="TextBox 330"/>
          <p:cNvSpPr txBox="1"/>
          <p:nvPr/>
        </p:nvSpPr>
        <p:spPr>
          <a:xfrm>
            <a:off x="8001000" y="5486400"/>
            <a:ext cx="838200" cy="369332"/>
          </a:xfrm>
          <a:prstGeom prst="rect">
            <a:avLst/>
          </a:prstGeom>
          <a:noFill/>
        </p:spPr>
        <p:txBody>
          <a:bodyPr wrap="square" rtlCol="0">
            <a:spAutoFit/>
          </a:bodyPr>
          <a:lstStyle/>
          <a:p>
            <a:r>
              <a:rPr lang="en-US" dirty="0"/>
              <a:t>42:12</a:t>
            </a:r>
          </a:p>
        </p:txBody>
      </p:sp>
      <p:sp>
        <p:nvSpPr>
          <p:cNvPr id="340" name="TextBox 339"/>
          <p:cNvSpPr txBox="1"/>
          <p:nvPr/>
        </p:nvSpPr>
        <p:spPr>
          <a:xfrm>
            <a:off x="1524000" y="5867400"/>
            <a:ext cx="6629400" cy="369332"/>
          </a:xfrm>
          <a:prstGeom prst="rect">
            <a:avLst/>
          </a:prstGeom>
          <a:noFill/>
        </p:spPr>
        <p:txBody>
          <a:bodyPr wrap="square" rtlCol="0">
            <a:spAutoFit/>
          </a:bodyPr>
          <a:lstStyle/>
          <a:p>
            <a:r>
              <a:rPr lang="en-US" dirty="0"/>
              <a:t>God’s sovereignty and humanity’s struggle in the midst of suffering</a:t>
            </a:r>
          </a:p>
        </p:txBody>
      </p:sp>
      <p:sp>
        <p:nvSpPr>
          <p:cNvPr id="341" name="TextBox 340"/>
          <p:cNvSpPr txBox="1"/>
          <p:nvPr/>
        </p:nvSpPr>
        <p:spPr>
          <a:xfrm rot="10800000" flipV="1">
            <a:off x="990600" y="6096000"/>
            <a:ext cx="9601200" cy="523220"/>
          </a:xfrm>
          <a:prstGeom prst="rect">
            <a:avLst/>
          </a:prstGeom>
          <a:noFill/>
        </p:spPr>
        <p:txBody>
          <a:bodyPr wrap="square" rtlCol="0">
            <a:spAutoFit/>
          </a:bodyPr>
          <a:lstStyle/>
          <a:p>
            <a:r>
              <a:rPr lang="en-US" sz="1400" dirty="0"/>
              <a:t>Job’s cry for a Mediator (9:33; 33:23-24) and his faith in a Redeemer (19:25-27) foreshadow the </a:t>
            </a:r>
          </a:p>
          <a:p>
            <a:r>
              <a:rPr lang="en-US" sz="1400" dirty="0"/>
              <a:t>intercessory work of Christ.</a:t>
            </a:r>
          </a:p>
        </p:txBody>
      </p:sp>
      <p:sp>
        <p:nvSpPr>
          <p:cNvPr id="114" name="TextBox 113"/>
          <p:cNvSpPr txBox="1"/>
          <p:nvPr/>
        </p:nvSpPr>
        <p:spPr>
          <a:xfrm>
            <a:off x="3505200" y="2362200"/>
            <a:ext cx="647934" cy="276999"/>
          </a:xfrm>
          <a:prstGeom prst="rect">
            <a:avLst/>
          </a:prstGeom>
          <a:noFill/>
        </p:spPr>
        <p:txBody>
          <a:bodyPr wrap="none" rtlCol="0">
            <a:spAutoFit/>
          </a:bodyPr>
          <a:lstStyle/>
          <a:p>
            <a:r>
              <a:rPr lang="en-US" sz="1200" dirty="0" err="1"/>
              <a:t>Eliphaz</a:t>
            </a:r>
            <a:endParaRPr lang="en-US" sz="1200" dirty="0"/>
          </a:p>
        </p:txBody>
      </p:sp>
    </p:spTree>
    <p:extLst>
      <p:ext uri="{BB962C8B-B14F-4D97-AF65-F5344CB8AC3E}">
        <p14:creationId xmlns:p14="http://schemas.microsoft.com/office/powerpoint/2010/main" val="10379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Job</a:t>
            </a:r>
          </a:p>
        </p:txBody>
      </p:sp>
      <p:sp>
        <p:nvSpPr>
          <p:cNvPr id="3" name="Content Placeholder 2"/>
          <p:cNvSpPr>
            <a:spLocks noGrp="1"/>
          </p:cNvSpPr>
          <p:nvPr>
            <p:ph idx="1"/>
          </p:nvPr>
        </p:nvSpPr>
        <p:spPr>
          <a:xfrm>
            <a:off x="914400" y="1447800"/>
            <a:ext cx="8229600" cy="4930409"/>
          </a:xfrm>
        </p:spPr>
        <p:txBody>
          <a:bodyPr/>
          <a:lstStyle/>
          <a:p>
            <a:pPr>
              <a:buNone/>
            </a:pPr>
            <a:r>
              <a:rPr lang="en-US" dirty="0"/>
              <a:t>	</a:t>
            </a:r>
            <a:r>
              <a:rPr lang="en-US" sz="1800" i="1" dirty="0"/>
              <a:t> </a:t>
            </a:r>
          </a:p>
        </p:txBody>
      </p:sp>
      <p:sp>
        <p:nvSpPr>
          <p:cNvPr id="133" name="Footer Placeholder 132"/>
          <p:cNvSpPr>
            <a:spLocks noGrp="1"/>
          </p:cNvSpPr>
          <p:nvPr>
            <p:ph type="ftr" sz="quarter" idx="11"/>
          </p:nvPr>
        </p:nvSpPr>
        <p:spPr>
          <a:xfrm>
            <a:off x="3352800" y="6583680"/>
            <a:ext cx="5507719" cy="274320"/>
          </a:xfrm>
        </p:spPr>
        <p:txBody>
          <a:bodyPr/>
          <a:lstStyle/>
          <a:p>
            <a:r>
              <a:rPr lang="en-US" sz="1050" dirty="0"/>
              <a:t>                       From God's Masterwork - Swindoll</a:t>
            </a:r>
          </a:p>
        </p:txBody>
      </p:sp>
      <p:cxnSp>
        <p:nvCxnSpPr>
          <p:cNvPr id="5" name="Straight Connector 4"/>
          <p:cNvCxnSpPr/>
          <p:nvPr/>
        </p:nvCxnSpPr>
        <p:spPr>
          <a:xfrm rot="5400000">
            <a:off x="-266700" y="27813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066800" y="2971800"/>
            <a:ext cx="3124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00900" y="3009900"/>
            <a:ext cx="32004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p:cNvCxnSpPr>
          <p:nvPr/>
        </p:nvCxnSpPr>
        <p:spPr>
          <a:xfrm>
            <a:off x="1005666" y="4282318"/>
            <a:ext cx="42085" cy="234708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7244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a:cxnSpLocks/>
          </p:cNvCxnSpPr>
          <p:nvPr/>
        </p:nvCxnSpPr>
        <p:spPr>
          <a:xfrm flipH="1">
            <a:off x="8737548" y="4646713"/>
            <a:ext cx="25452" cy="204840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p:cNvCxnSpPr>
          <p:nvPr/>
        </p:nvCxnSpPr>
        <p:spPr>
          <a:xfrm>
            <a:off x="1016677" y="6669405"/>
            <a:ext cx="7638991"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4102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8674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61722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219200" y="3429000"/>
            <a:ext cx="16002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4793406" y="3615059"/>
            <a:ext cx="1382005" cy="600164"/>
          </a:xfrm>
          <a:prstGeom prst="rect">
            <a:avLst/>
          </a:prstGeom>
          <a:noFill/>
        </p:spPr>
        <p:txBody>
          <a:bodyPr wrap="square" rtlCol="0">
            <a:spAutoFit/>
          </a:bodyPr>
          <a:lstStyle/>
          <a:p>
            <a:r>
              <a:rPr lang="en-US" sz="1100" dirty="0"/>
              <a:t>            </a:t>
            </a:r>
            <a:r>
              <a:rPr lang="en-US" sz="1100" b="1" dirty="0"/>
              <a:t>Job’s </a:t>
            </a:r>
          </a:p>
          <a:p>
            <a:r>
              <a:rPr lang="en-US" sz="1100" b="1" dirty="0"/>
              <a:t>           Mono-</a:t>
            </a:r>
            <a:br>
              <a:rPr lang="en-US" sz="1100" b="1" dirty="0"/>
            </a:br>
            <a:r>
              <a:rPr lang="en-US" sz="1100" b="1" dirty="0"/>
              <a:t>            </a:t>
            </a:r>
            <a:r>
              <a:rPr lang="en-US" sz="1100" b="1" dirty="0" err="1"/>
              <a:t>logue</a:t>
            </a:r>
            <a:endParaRPr lang="en-US" sz="1100" b="1" dirty="0"/>
          </a:p>
        </p:txBody>
      </p:sp>
      <p:sp>
        <p:nvSpPr>
          <p:cNvPr id="85" name="TextBox 84"/>
          <p:cNvSpPr txBox="1"/>
          <p:nvPr/>
        </p:nvSpPr>
        <p:spPr>
          <a:xfrm>
            <a:off x="3733800" y="44958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152400" y="4724400"/>
            <a:ext cx="1600200" cy="307777"/>
          </a:xfrm>
          <a:prstGeom prst="rect">
            <a:avLst/>
          </a:prstGeom>
          <a:noFill/>
        </p:spPr>
        <p:txBody>
          <a:bodyPr wrap="square" rtlCol="0">
            <a:spAutoFit/>
          </a:bodyPr>
          <a:lstStyle/>
          <a:p>
            <a:r>
              <a:rPr lang="en-US" sz="1400" b="1" i="1" dirty="0"/>
              <a:t>  Key Sections</a:t>
            </a:r>
          </a:p>
        </p:txBody>
      </p:sp>
      <p:sp>
        <p:nvSpPr>
          <p:cNvPr id="98" name="TextBox 97"/>
          <p:cNvSpPr txBox="1"/>
          <p:nvPr/>
        </p:nvSpPr>
        <p:spPr>
          <a:xfrm rot="10800000" flipV="1">
            <a:off x="-228600" y="5086350"/>
            <a:ext cx="1524000" cy="307777"/>
          </a:xfrm>
          <a:prstGeom prst="rect">
            <a:avLst/>
          </a:prstGeom>
          <a:noFill/>
        </p:spPr>
        <p:txBody>
          <a:bodyPr wrap="square" rtlCol="0">
            <a:spAutoFit/>
          </a:bodyPr>
          <a:lstStyle/>
          <a:p>
            <a:r>
              <a:rPr lang="en-US" sz="1400" b="1" i="1" dirty="0"/>
              <a:t>    Key People</a:t>
            </a:r>
          </a:p>
        </p:txBody>
      </p:sp>
      <p:sp>
        <p:nvSpPr>
          <p:cNvPr id="99" name="TextBox 98"/>
          <p:cNvSpPr txBox="1"/>
          <p:nvPr/>
        </p:nvSpPr>
        <p:spPr>
          <a:xfrm>
            <a:off x="-152400" y="5410200"/>
            <a:ext cx="1524000" cy="307777"/>
          </a:xfrm>
          <a:prstGeom prst="rect">
            <a:avLst/>
          </a:prstGeom>
          <a:noFill/>
        </p:spPr>
        <p:txBody>
          <a:bodyPr wrap="square" rtlCol="0">
            <a:spAutoFit/>
          </a:bodyPr>
          <a:lstStyle/>
          <a:p>
            <a:r>
              <a:rPr lang="en-US" sz="1400" b="1" i="1" dirty="0"/>
              <a:t>  Key Sayings</a:t>
            </a:r>
          </a:p>
        </p:txBody>
      </p:sp>
      <p:sp>
        <p:nvSpPr>
          <p:cNvPr id="112" name="TextBox 111"/>
          <p:cNvSpPr txBox="1"/>
          <p:nvPr/>
        </p:nvSpPr>
        <p:spPr>
          <a:xfrm>
            <a:off x="-228600" y="6248400"/>
            <a:ext cx="1371600" cy="307777"/>
          </a:xfrm>
          <a:prstGeom prst="rect">
            <a:avLst/>
          </a:prstGeom>
          <a:noFill/>
        </p:spPr>
        <p:txBody>
          <a:bodyPr wrap="square" rtlCol="0">
            <a:spAutoFit/>
          </a:bodyPr>
          <a:lstStyle/>
          <a:p>
            <a:r>
              <a:rPr lang="en-US" sz="1400" b="1" i="1" dirty="0"/>
              <a:t>    Christ  in  Job</a:t>
            </a:r>
          </a:p>
        </p:txBody>
      </p:sp>
      <p:sp>
        <p:nvSpPr>
          <p:cNvPr id="43" name="TextBox 42"/>
          <p:cNvSpPr txBox="1"/>
          <p:nvPr/>
        </p:nvSpPr>
        <p:spPr>
          <a:xfrm>
            <a:off x="-152400" y="5867400"/>
            <a:ext cx="1524000" cy="307777"/>
          </a:xfrm>
          <a:prstGeom prst="rect">
            <a:avLst/>
          </a:prstGeom>
          <a:noFill/>
        </p:spPr>
        <p:txBody>
          <a:bodyPr wrap="square" rtlCol="0">
            <a:spAutoFit/>
          </a:bodyPr>
          <a:lstStyle/>
          <a:p>
            <a:r>
              <a:rPr lang="en-US" sz="1400" b="1" i="1" dirty="0"/>
              <a:t>  Main Theme</a:t>
            </a:r>
          </a:p>
        </p:txBody>
      </p:sp>
      <p:cxnSp>
        <p:nvCxnSpPr>
          <p:cNvPr id="66" name="Straight Connector 65"/>
          <p:cNvCxnSpPr/>
          <p:nvPr/>
        </p:nvCxnSpPr>
        <p:spPr>
          <a:xfrm rot="5400000">
            <a:off x="2057400" y="3352800"/>
            <a:ext cx="25908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8" name="Straight Connector 87"/>
          <p:cNvCxnSpPr>
            <a:cxnSpLocks/>
          </p:cNvCxnSpPr>
          <p:nvPr/>
        </p:nvCxnSpPr>
        <p:spPr>
          <a:xfrm flipH="1">
            <a:off x="4177609" y="2664531"/>
            <a:ext cx="83198" cy="206489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0" y="5029200"/>
            <a:ext cx="8763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0" name="Straight Connector 89"/>
          <p:cNvCxnSpPr>
            <a:cxnSpLocks/>
          </p:cNvCxnSpPr>
          <p:nvPr/>
        </p:nvCxnSpPr>
        <p:spPr>
          <a:xfrm flipH="1">
            <a:off x="5631831" y="1481402"/>
            <a:ext cx="175990" cy="325913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5257800" y="3505200"/>
            <a:ext cx="2362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414403" y="2992049"/>
            <a:ext cx="3256744"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5689021" y="3027365"/>
            <a:ext cx="32766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066800" y="1371600"/>
            <a:ext cx="2362200" cy="553998"/>
          </a:xfrm>
          <a:prstGeom prst="rect">
            <a:avLst/>
          </a:prstGeom>
          <a:noFill/>
        </p:spPr>
        <p:txBody>
          <a:bodyPr wrap="square" rtlCol="0">
            <a:spAutoFit/>
          </a:bodyPr>
          <a:lstStyle/>
          <a:p>
            <a:r>
              <a:rPr lang="en-US" b="1" dirty="0"/>
              <a:t>   </a:t>
            </a:r>
            <a:r>
              <a:rPr lang="en-US" sz="1200" b="1" dirty="0">
                <a:latin typeface="Arial Black" pitchFamily="34" charset="0"/>
              </a:rPr>
              <a:t>Introduction to   </a:t>
            </a:r>
            <a:br>
              <a:rPr lang="en-US" sz="1200" b="1" dirty="0">
                <a:latin typeface="Arial Black" pitchFamily="34" charset="0"/>
              </a:rPr>
            </a:br>
            <a:r>
              <a:rPr lang="en-US" sz="1200" b="1" dirty="0">
                <a:latin typeface="Arial Black" pitchFamily="34" charset="0"/>
              </a:rPr>
              <a:t>    the Suffering</a:t>
            </a:r>
            <a:endParaRPr lang="en-US" sz="1200" dirty="0">
              <a:latin typeface="Arial Black" pitchFamily="34" charset="0"/>
            </a:endParaRPr>
          </a:p>
        </p:txBody>
      </p:sp>
      <p:sp>
        <p:nvSpPr>
          <p:cNvPr id="108" name="TextBox 107"/>
          <p:cNvSpPr txBox="1"/>
          <p:nvPr/>
        </p:nvSpPr>
        <p:spPr>
          <a:xfrm>
            <a:off x="1219200" y="4267200"/>
            <a:ext cx="1620328" cy="307777"/>
          </a:xfrm>
          <a:prstGeom prst="rect">
            <a:avLst/>
          </a:prstGeom>
          <a:noFill/>
        </p:spPr>
        <p:txBody>
          <a:bodyPr wrap="square" rtlCol="0">
            <a:spAutoFit/>
          </a:bodyPr>
          <a:lstStyle/>
          <a:p>
            <a:r>
              <a:rPr lang="en-US" sz="1400" i="1" dirty="0"/>
              <a:t>     </a:t>
            </a:r>
            <a:r>
              <a:rPr lang="en-US" sz="1400" dirty="0"/>
              <a:t>Chap 1-2</a:t>
            </a:r>
          </a:p>
        </p:txBody>
      </p:sp>
      <p:sp>
        <p:nvSpPr>
          <p:cNvPr id="109" name="TextBox 108"/>
          <p:cNvSpPr txBox="1"/>
          <p:nvPr/>
        </p:nvSpPr>
        <p:spPr>
          <a:xfrm flipH="1">
            <a:off x="1066800" y="1828799"/>
            <a:ext cx="2286000" cy="461665"/>
          </a:xfrm>
          <a:prstGeom prst="rect">
            <a:avLst/>
          </a:prstGeom>
          <a:noFill/>
        </p:spPr>
        <p:txBody>
          <a:bodyPr wrap="square" rtlCol="0">
            <a:spAutoFit/>
          </a:bodyPr>
          <a:lstStyle/>
          <a:p>
            <a:r>
              <a:rPr lang="en-US" sz="1200" dirty="0"/>
              <a:t>               </a:t>
            </a:r>
            <a:r>
              <a:rPr lang="en-US" sz="1200" dirty="0">
                <a:latin typeface="Arial Black" pitchFamily="34" charset="0"/>
              </a:rPr>
              <a:t>Scene 1</a:t>
            </a:r>
          </a:p>
          <a:p>
            <a:r>
              <a:rPr lang="en-US" sz="1200" b="1" dirty="0"/>
              <a:t> Job’s purity - prosperity</a:t>
            </a:r>
          </a:p>
        </p:txBody>
      </p:sp>
      <p:sp>
        <p:nvSpPr>
          <p:cNvPr id="110" name="TextBox 109"/>
          <p:cNvSpPr txBox="1"/>
          <p:nvPr/>
        </p:nvSpPr>
        <p:spPr>
          <a:xfrm>
            <a:off x="1143000" y="2209799"/>
            <a:ext cx="2057400" cy="830997"/>
          </a:xfrm>
          <a:prstGeom prst="rect">
            <a:avLst/>
          </a:prstGeom>
          <a:noFill/>
        </p:spPr>
        <p:txBody>
          <a:bodyPr wrap="square" rtlCol="0">
            <a:spAutoFit/>
          </a:bodyPr>
          <a:lstStyle/>
          <a:p>
            <a:r>
              <a:rPr lang="en-US" sz="1200" dirty="0">
                <a:latin typeface="Arial Black" pitchFamily="34" charset="0"/>
              </a:rPr>
              <a:t>       Scene 2</a:t>
            </a:r>
          </a:p>
          <a:p>
            <a:r>
              <a:rPr lang="en-US" sz="1200" dirty="0"/>
              <a:t>Satan’s proposition &amp; Yahweh’s permission</a:t>
            </a:r>
          </a:p>
          <a:p>
            <a:r>
              <a:rPr lang="en-US" sz="1200" dirty="0"/>
              <a:t> </a:t>
            </a:r>
          </a:p>
        </p:txBody>
      </p:sp>
      <p:sp>
        <p:nvSpPr>
          <p:cNvPr id="111" name="TextBox 110"/>
          <p:cNvSpPr txBox="1"/>
          <p:nvPr/>
        </p:nvSpPr>
        <p:spPr>
          <a:xfrm>
            <a:off x="1066800" y="2743201"/>
            <a:ext cx="1828800" cy="1569660"/>
          </a:xfrm>
          <a:prstGeom prst="rect">
            <a:avLst/>
          </a:prstGeom>
          <a:noFill/>
        </p:spPr>
        <p:txBody>
          <a:bodyPr wrap="square" rtlCol="0">
            <a:spAutoFit/>
          </a:bodyPr>
          <a:lstStyle/>
          <a:p>
            <a:br>
              <a:rPr lang="en-US" sz="1200" dirty="0">
                <a:latin typeface="Arial Black" pitchFamily="34" charset="0"/>
              </a:rPr>
            </a:br>
            <a:r>
              <a:rPr lang="en-US" sz="1200" dirty="0"/>
              <a:t>Satan’s persecution &amp; Job's  patience</a:t>
            </a:r>
            <a:br>
              <a:rPr lang="en-US" sz="1200" dirty="0"/>
            </a:br>
            <a:r>
              <a:rPr lang="en-US" sz="1200" dirty="0"/>
              <a:t>             </a:t>
            </a:r>
            <a:r>
              <a:rPr lang="en-US" sz="1200" b="1" dirty="0">
                <a:latin typeface="Arial Black" pitchFamily="34" charset="0"/>
              </a:rPr>
              <a:t>Scene 4</a:t>
            </a:r>
          </a:p>
          <a:p>
            <a:r>
              <a:rPr lang="en-US" sz="1200" b="1" dirty="0"/>
              <a:t>Satan’s persistence &amp;</a:t>
            </a:r>
          </a:p>
          <a:p>
            <a:r>
              <a:rPr lang="en-US" sz="1200" b="1" dirty="0"/>
              <a:t>Yahweh’s permission</a:t>
            </a:r>
            <a:endParaRPr lang="en-US" sz="1200" dirty="0"/>
          </a:p>
          <a:p>
            <a:r>
              <a:rPr lang="en-US" sz="1200" dirty="0"/>
              <a:t> </a:t>
            </a:r>
          </a:p>
          <a:p>
            <a:endParaRPr lang="en-US" sz="1200" dirty="0"/>
          </a:p>
        </p:txBody>
      </p:sp>
      <p:sp>
        <p:nvSpPr>
          <p:cNvPr id="113" name="TextBox 112"/>
          <p:cNvSpPr txBox="1"/>
          <p:nvPr/>
        </p:nvSpPr>
        <p:spPr>
          <a:xfrm>
            <a:off x="304800" y="3886200"/>
            <a:ext cx="2209800" cy="461665"/>
          </a:xfrm>
          <a:prstGeom prst="rect">
            <a:avLst/>
          </a:prstGeom>
          <a:noFill/>
        </p:spPr>
        <p:txBody>
          <a:bodyPr wrap="square" rtlCol="0">
            <a:spAutoFit/>
          </a:bodyPr>
          <a:lstStyle/>
          <a:p>
            <a:r>
              <a:rPr lang="en-US" sz="1200" dirty="0">
                <a:latin typeface="Arial Black" pitchFamily="34" charset="0"/>
              </a:rPr>
              <a:t>                      Scene 5</a:t>
            </a:r>
          </a:p>
          <a:p>
            <a:r>
              <a:rPr lang="en-US" sz="1200" dirty="0"/>
              <a:t>                          Poverty &amp; plagues</a:t>
            </a:r>
          </a:p>
        </p:txBody>
      </p:sp>
      <p:cxnSp>
        <p:nvCxnSpPr>
          <p:cNvPr id="138" name="Straight Connector 137"/>
          <p:cNvCxnSpPr/>
          <p:nvPr/>
        </p:nvCxnSpPr>
        <p:spPr>
          <a:xfrm rot="5400000" flipH="1" flipV="1">
            <a:off x="1905000" y="52578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3733800" y="1371601"/>
            <a:ext cx="2057400" cy="553998"/>
          </a:xfrm>
          <a:prstGeom prst="rect">
            <a:avLst/>
          </a:prstGeom>
          <a:noFill/>
        </p:spPr>
        <p:txBody>
          <a:bodyPr wrap="square" rtlCol="0">
            <a:spAutoFit/>
          </a:bodyPr>
          <a:lstStyle/>
          <a:p>
            <a:r>
              <a:rPr lang="en-US" b="1" dirty="0"/>
              <a:t>     </a:t>
            </a:r>
            <a:r>
              <a:rPr lang="en-US" sz="1200" b="1" dirty="0">
                <a:latin typeface="Arial Black" pitchFamily="34" charset="0"/>
              </a:rPr>
              <a:t>Discussion </a:t>
            </a:r>
          </a:p>
          <a:p>
            <a:r>
              <a:rPr lang="en-US" sz="1200" b="1" dirty="0">
                <a:latin typeface="Arial Black" pitchFamily="34" charset="0"/>
              </a:rPr>
              <a:t>of the Suffering</a:t>
            </a:r>
          </a:p>
        </p:txBody>
      </p:sp>
      <p:sp>
        <p:nvSpPr>
          <p:cNvPr id="146" name="TextBox 145"/>
          <p:cNvSpPr txBox="1"/>
          <p:nvPr/>
        </p:nvSpPr>
        <p:spPr>
          <a:xfrm>
            <a:off x="2590800" y="2057401"/>
            <a:ext cx="1430798" cy="615553"/>
          </a:xfrm>
          <a:prstGeom prst="rect">
            <a:avLst/>
          </a:prstGeom>
          <a:noFill/>
        </p:spPr>
        <p:txBody>
          <a:bodyPr wrap="square" rtlCol="0">
            <a:spAutoFit/>
          </a:bodyPr>
          <a:lstStyle/>
          <a:p>
            <a:r>
              <a:rPr lang="en-US" sz="1200" b="1" dirty="0"/>
              <a:t>   </a:t>
            </a:r>
            <a:r>
              <a:rPr lang="en-US" sz="1100" b="1" dirty="0"/>
              <a:t>Words of</a:t>
            </a:r>
          </a:p>
          <a:p>
            <a:r>
              <a:rPr lang="en-US" sz="1100" b="1" dirty="0"/>
              <a:t>   Job (Eyes    </a:t>
            </a:r>
            <a:br>
              <a:rPr lang="en-US" sz="1100" b="1" dirty="0"/>
            </a:br>
            <a:r>
              <a:rPr lang="en-US" sz="1100" b="1" dirty="0"/>
              <a:t>   on Self)</a:t>
            </a:r>
          </a:p>
        </p:txBody>
      </p:sp>
      <p:sp>
        <p:nvSpPr>
          <p:cNvPr id="147" name="TextBox 146"/>
          <p:cNvSpPr txBox="1"/>
          <p:nvPr/>
        </p:nvSpPr>
        <p:spPr>
          <a:xfrm flipH="1">
            <a:off x="2524149" y="2759156"/>
            <a:ext cx="1600200" cy="461665"/>
          </a:xfrm>
          <a:prstGeom prst="rect">
            <a:avLst/>
          </a:prstGeom>
          <a:noFill/>
        </p:spPr>
        <p:txBody>
          <a:bodyPr wrap="square" rtlCol="0">
            <a:spAutoFit/>
          </a:bodyPr>
          <a:lstStyle/>
          <a:p>
            <a:r>
              <a:rPr lang="en-US" sz="1200" dirty="0"/>
              <a:t>     </a:t>
            </a:r>
            <a:r>
              <a:rPr lang="en-US" sz="1100" b="1" dirty="0"/>
              <a:t>Curses </a:t>
            </a:r>
          </a:p>
          <a:p>
            <a:r>
              <a:rPr lang="en-US" sz="1100" b="1" dirty="0"/>
              <a:t>      birth</a:t>
            </a:r>
          </a:p>
        </p:txBody>
      </p:sp>
      <p:sp>
        <p:nvSpPr>
          <p:cNvPr id="148" name="TextBox 147"/>
          <p:cNvSpPr txBox="1"/>
          <p:nvPr/>
        </p:nvSpPr>
        <p:spPr>
          <a:xfrm>
            <a:off x="2389698" y="3232255"/>
            <a:ext cx="1066800" cy="461665"/>
          </a:xfrm>
          <a:prstGeom prst="rect">
            <a:avLst/>
          </a:prstGeom>
          <a:noFill/>
        </p:spPr>
        <p:txBody>
          <a:bodyPr wrap="square" rtlCol="0">
            <a:spAutoFit/>
          </a:bodyPr>
          <a:lstStyle/>
          <a:p>
            <a:r>
              <a:rPr lang="en-US" sz="1200" dirty="0"/>
              <a:t>         </a:t>
            </a:r>
            <a:r>
              <a:rPr lang="en-US" sz="1100" b="1" dirty="0"/>
              <a:t>Curses</a:t>
            </a:r>
          </a:p>
          <a:p>
            <a:r>
              <a:rPr lang="en-US" sz="1100" b="1" dirty="0"/>
              <a:t>           life</a:t>
            </a:r>
          </a:p>
        </p:txBody>
      </p:sp>
      <p:sp>
        <p:nvSpPr>
          <p:cNvPr id="149" name="TextBox 148"/>
          <p:cNvSpPr txBox="1"/>
          <p:nvPr/>
        </p:nvSpPr>
        <p:spPr>
          <a:xfrm>
            <a:off x="2590777" y="4147692"/>
            <a:ext cx="1025613" cy="307777"/>
          </a:xfrm>
          <a:prstGeom prst="rect">
            <a:avLst/>
          </a:prstGeom>
          <a:noFill/>
        </p:spPr>
        <p:txBody>
          <a:bodyPr wrap="square" rtlCol="0">
            <a:spAutoFit/>
          </a:bodyPr>
          <a:lstStyle/>
          <a:p>
            <a:r>
              <a:rPr lang="en-US" sz="1400" dirty="0"/>
              <a:t>Chap 3</a:t>
            </a:r>
          </a:p>
        </p:txBody>
      </p:sp>
      <p:cxnSp>
        <p:nvCxnSpPr>
          <p:cNvPr id="151" name="Straight Connector 150"/>
          <p:cNvCxnSpPr/>
          <p:nvPr/>
        </p:nvCxnSpPr>
        <p:spPr>
          <a:xfrm>
            <a:off x="2819400" y="2667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2819400" y="3124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3657600" y="36576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3810000" y="1905000"/>
            <a:ext cx="3048000" cy="461665"/>
          </a:xfrm>
          <a:prstGeom prst="rect">
            <a:avLst/>
          </a:prstGeom>
          <a:noFill/>
        </p:spPr>
        <p:txBody>
          <a:bodyPr wrap="square" rtlCol="0">
            <a:spAutoFit/>
          </a:bodyPr>
          <a:lstStyle/>
          <a:p>
            <a:r>
              <a:rPr lang="en-US" sz="1200" b="1" dirty="0"/>
              <a:t>Words of Three Friends</a:t>
            </a:r>
          </a:p>
          <a:p>
            <a:r>
              <a:rPr lang="en-US" sz="1200" b="1" dirty="0"/>
              <a:t>    (Eyes on Humanity)</a:t>
            </a:r>
          </a:p>
        </p:txBody>
      </p:sp>
      <p:cxnSp>
        <p:nvCxnSpPr>
          <p:cNvPr id="200" name="Straight Arrow Connector 199"/>
          <p:cNvCxnSpPr/>
          <p:nvPr/>
        </p:nvCxnSpPr>
        <p:spPr>
          <a:xfrm rot="16200000" flipH="1">
            <a:off x="3638549" y="2647949"/>
            <a:ext cx="304804" cy="38101"/>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a:cxnSpLocks/>
          </p:cNvCxnSpPr>
          <p:nvPr/>
        </p:nvCxnSpPr>
        <p:spPr>
          <a:xfrm>
            <a:off x="3980447" y="3104288"/>
            <a:ext cx="67575" cy="268069"/>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rot="5400000">
            <a:off x="3505198" y="3200402"/>
            <a:ext cx="228602" cy="7619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230" name="TextBox 229"/>
          <p:cNvSpPr txBox="1"/>
          <p:nvPr/>
        </p:nvSpPr>
        <p:spPr>
          <a:xfrm>
            <a:off x="3200400" y="3352800"/>
            <a:ext cx="1676400" cy="307777"/>
          </a:xfrm>
          <a:prstGeom prst="rect">
            <a:avLst/>
          </a:prstGeom>
          <a:noFill/>
        </p:spPr>
        <p:txBody>
          <a:bodyPr wrap="square" rtlCol="0">
            <a:spAutoFit/>
          </a:bodyPr>
          <a:lstStyle/>
          <a:p>
            <a:r>
              <a:rPr lang="en-US" sz="1400" dirty="0"/>
              <a:t>   </a:t>
            </a:r>
            <a:r>
              <a:rPr lang="en-US" sz="1000" b="1" dirty="0"/>
              <a:t>Zophar  Bildad</a:t>
            </a:r>
          </a:p>
        </p:txBody>
      </p:sp>
      <p:sp>
        <p:nvSpPr>
          <p:cNvPr id="236" name="TextBox 235"/>
          <p:cNvSpPr txBox="1"/>
          <p:nvPr/>
        </p:nvSpPr>
        <p:spPr>
          <a:xfrm rot="10800000" flipV="1">
            <a:off x="3383113" y="4167889"/>
            <a:ext cx="1086927" cy="523220"/>
          </a:xfrm>
          <a:prstGeom prst="rect">
            <a:avLst/>
          </a:prstGeom>
          <a:noFill/>
        </p:spPr>
        <p:txBody>
          <a:bodyPr wrap="square" rtlCol="0">
            <a:spAutoFit/>
          </a:bodyPr>
          <a:lstStyle/>
          <a:p>
            <a:r>
              <a:rPr lang="en-US" sz="1400" i="1" dirty="0"/>
              <a:t> </a:t>
            </a:r>
            <a:r>
              <a:rPr lang="en-US" sz="1400" dirty="0"/>
              <a:t>Chap </a:t>
            </a:r>
          </a:p>
          <a:p>
            <a:r>
              <a:rPr lang="en-US" sz="1400" dirty="0"/>
              <a:t>4-14 </a:t>
            </a:r>
          </a:p>
        </p:txBody>
      </p:sp>
      <p:sp>
        <p:nvSpPr>
          <p:cNvPr id="58" name="Rectangle 57"/>
          <p:cNvSpPr/>
          <p:nvPr/>
        </p:nvSpPr>
        <p:spPr>
          <a:xfrm flipH="1">
            <a:off x="4876800" y="2514600"/>
            <a:ext cx="1219200" cy="338554"/>
          </a:xfrm>
          <a:prstGeom prst="rect">
            <a:avLst/>
          </a:prstGeom>
        </p:spPr>
        <p:txBody>
          <a:bodyPr wrap="square">
            <a:spAutoFit/>
          </a:bodyPr>
          <a:lstStyle/>
          <a:p>
            <a:r>
              <a:rPr lang="en-US" sz="1600" dirty="0"/>
              <a:t>  </a:t>
            </a:r>
            <a:endParaRPr lang="en-US" sz="1400" dirty="0"/>
          </a:p>
        </p:txBody>
      </p:sp>
      <p:cxnSp>
        <p:nvCxnSpPr>
          <p:cNvPr id="116" name="Straight Arrow Connector 115"/>
          <p:cNvCxnSpPr>
            <a:cxnSpLocks/>
          </p:cNvCxnSpPr>
          <p:nvPr/>
        </p:nvCxnSpPr>
        <p:spPr>
          <a:xfrm>
            <a:off x="5487323" y="2514600"/>
            <a:ext cx="8499" cy="29462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122" name="Rectangle 121"/>
          <p:cNvSpPr/>
          <p:nvPr/>
        </p:nvSpPr>
        <p:spPr>
          <a:xfrm flipH="1">
            <a:off x="5045409" y="2398468"/>
            <a:ext cx="914401" cy="261610"/>
          </a:xfrm>
          <a:prstGeom prst="rect">
            <a:avLst/>
          </a:prstGeom>
        </p:spPr>
        <p:txBody>
          <a:bodyPr wrap="square">
            <a:spAutoFit/>
          </a:bodyPr>
          <a:lstStyle/>
          <a:p>
            <a:r>
              <a:rPr lang="en-US" sz="1100" dirty="0"/>
              <a:t>  </a:t>
            </a:r>
            <a:r>
              <a:rPr lang="en-US" sz="1100" b="1" dirty="0"/>
              <a:t>Eliaphaz</a:t>
            </a:r>
          </a:p>
        </p:txBody>
      </p:sp>
      <p:sp>
        <p:nvSpPr>
          <p:cNvPr id="124" name="TextBox 123"/>
          <p:cNvSpPr txBox="1"/>
          <p:nvPr/>
        </p:nvSpPr>
        <p:spPr>
          <a:xfrm>
            <a:off x="5198604" y="2742802"/>
            <a:ext cx="609600" cy="307777"/>
          </a:xfrm>
          <a:prstGeom prst="rect">
            <a:avLst/>
          </a:prstGeom>
          <a:noFill/>
        </p:spPr>
        <p:txBody>
          <a:bodyPr wrap="square" rtlCol="0">
            <a:spAutoFit/>
          </a:bodyPr>
          <a:lstStyle/>
          <a:p>
            <a:r>
              <a:rPr lang="en-US" sz="1400" dirty="0"/>
              <a:t>  </a:t>
            </a:r>
            <a:r>
              <a:rPr lang="en-US" sz="1100" b="1" dirty="0"/>
              <a:t>Job</a:t>
            </a:r>
          </a:p>
        </p:txBody>
      </p:sp>
      <p:sp>
        <p:nvSpPr>
          <p:cNvPr id="126" name="TextBox 125"/>
          <p:cNvSpPr txBox="1"/>
          <p:nvPr/>
        </p:nvSpPr>
        <p:spPr>
          <a:xfrm>
            <a:off x="4114800" y="4267200"/>
            <a:ext cx="1223412" cy="307777"/>
          </a:xfrm>
          <a:prstGeom prst="rect">
            <a:avLst/>
          </a:prstGeom>
          <a:noFill/>
        </p:spPr>
        <p:txBody>
          <a:bodyPr wrap="square" rtlCol="0">
            <a:spAutoFit/>
          </a:bodyPr>
          <a:lstStyle/>
          <a:p>
            <a:r>
              <a:rPr lang="en-US" sz="1400" i="1" dirty="0"/>
              <a:t>    </a:t>
            </a:r>
          </a:p>
        </p:txBody>
      </p:sp>
      <p:sp>
        <p:nvSpPr>
          <p:cNvPr id="128" name="TextBox 127"/>
          <p:cNvSpPr txBox="1"/>
          <p:nvPr/>
        </p:nvSpPr>
        <p:spPr>
          <a:xfrm>
            <a:off x="5141394" y="3973571"/>
            <a:ext cx="1071011" cy="738664"/>
          </a:xfrm>
          <a:prstGeom prst="rect">
            <a:avLst/>
          </a:prstGeom>
          <a:noFill/>
        </p:spPr>
        <p:txBody>
          <a:bodyPr wrap="square" rtlCol="0">
            <a:spAutoFit/>
          </a:bodyPr>
          <a:lstStyle/>
          <a:p>
            <a:r>
              <a:rPr lang="en-US" sz="1400" dirty="0"/>
              <a:t>                   Chap </a:t>
            </a:r>
          </a:p>
          <a:p>
            <a:r>
              <a:rPr lang="en-US" sz="1400" dirty="0"/>
              <a:t>22-31</a:t>
            </a:r>
          </a:p>
        </p:txBody>
      </p:sp>
      <p:cxnSp>
        <p:nvCxnSpPr>
          <p:cNvPr id="145" name="Straight Arrow Connector 144"/>
          <p:cNvCxnSpPr>
            <a:stCxn id="124" idx="2"/>
          </p:cNvCxnSpPr>
          <p:nvPr/>
        </p:nvCxnSpPr>
        <p:spPr>
          <a:xfrm rot="5400000">
            <a:off x="5428693" y="3125290"/>
            <a:ext cx="149423" cy="158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4989736" y="3081753"/>
            <a:ext cx="915764" cy="261610"/>
          </a:xfrm>
          <a:prstGeom prst="rect">
            <a:avLst/>
          </a:prstGeom>
          <a:noFill/>
        </p:spPr>
        <p:txBody>
          <a:bodyPr wrap="square" rtlCol="0">
            <a:spAutoFit/>
          </a:bodyPr>
          <a:lstStyle/>
          <a:p>
            <a:r>
              <a:rPr lang="en-US" sz="1100" dirty="0"/>
              <a:t>        Bildad</a:t>
            </a:r>
          </a:p>
        </p:txBody>
      </p:sp>
      <p:cxnSp>
        <p:nvCxnSpPr>
          <p:cNvPr id="172" name="Straight Connector 171"/>
          <p:cNvCxnSpPr>
            <a:cxnSpLocks/>
          </p:cNvCxnSpPr>
          <p:nvPr/>
        </p:nvCxnSpPr>
        <p:spPr>
          <a:xfrm rot="10800000" flipV="1">
            <a:off x="5328013" y="3330267"/>
            <a:ext cx="266700" cy="297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50" name="TextBox 349"/>
          <p:cNvSpPr txBox="1"/>
          <p:nvPr/>
        </p:nvSpPr>
        <p:spPr>
          <a:xfrm>
            <a:off x="5933172" y="1465264"/>
            <a:ext cx="2209800" cy="461665"/>
          </a:xfrm>
          <a:prstGeom prst="rect">
            <a:avLst/>
          </a:prstGeom>
          <a:noFill/>
        </p:spPr>
        <p:txBody>
          <a:bodyPr wrap="square" rtlCol="0">
            <a:spAutoFit/>
          </a:bodyPr>
          <a:lstStyle/>
          <a:p>
            <a:r>
              <a:rPr lang="en-US" sz="1200" dirty="0"/>
              <a:t>      </a:t>
            </a:r>
            <a:r>
              <a:rPr lang="en-US" sz="1200" b="1" dirty="0"/>
              <a:t>Correction  </a:t>
            </a:r>
          </a:p>
          <a:p>
            <a:r>
              <a:rPr lang="en-US" sz="1200" b="1" dirty="0"/>
              <a:t>  in  the  Suffering</a:t>
            </a:r>
          </a:p>
        </p:txBody>
      </p:sp>
      <p:sp>
        <p:nvSpPr>
          <p:cNvPr id="357" name="TextBox 356"/>
          <p:cNvSpPr txBox="1"/>
          <p:nvPr/>
        </p:nvSpPr>
        <p:spPr>
          <a:xfrm>
            <a:off x="7319288" y="1431608"/>
            <a:ext cx="990600" cy="600164"/>
          </a:xfrm>
          <a:prstGeom prst="rect">
            <a:avLst/>
          </a:prstGeom>
          <a:noFill/>
        </p:spPr>
        <p:txBody>
          <a:bodyPr wrap="square" rtlCol="0">
            <a:spAutoFit/>
          </a:bodyPr>
          <a:lstStyle/>
          <a:p>
            <a:r>
              <a:rPr lang="en-US" sz="1100" b="1" dirty="0"/>
              <a:t>Submission</a:t>
            </a:r>
          </a:p>
          <a:p>
            <a:r>
              <a:rPr lang="en-US" sz="1100" b="1" dirty="0"/>
              <a:t>under the </a:t>
            </a:r>
          </a:p>
          <a:p>
            <a:r>
              <a:rPr lang="en-US" sz="1100" b="1" dirty="0"/>
              <a:t>Sufferin</a:t>
            </a:r>
            <a:r>
              <a:rPr lang="en-US" sz="1100" dirty="0"/>
              <a:t>g </a:t>
            </a:r>
          </a:p>
        </p:txBody>
      </p:sp>
      <p:sp>
        <p:nvSpPr>
          <p:cNvPr id="73" name="TextBox 72"/>
          <p:cNvSpPr txBox="1"/>
          <p:nvPr/>
        </p:nvSpPr>
        <p:spPr>
          <a:xfrm>
            <a:off x="1219200" y="2743200"/>
            <a:ext cx="1219200" cy="276999"/>
          </a:xfrm>
          <a:prstGeom prst="rect">
            <a:avLst/>
          </a:prstGeom>
          <a:noFill/>
        </p:spPr>
        <p:txBody>
          <a:bodyPr wrap="square" rtlCol="0">
            <a:spAutoFit/>
          </a:bodyPr>
          <a:lstStyle/>
          <a:p>
            <a:r>
              <a:rPr lang="en-US" sz="1200" b="1" dirty="0">
                <a:latin typeface="Arial Black" pitchFamily="34" charset="0"/>
              </a:rPr>
              <a:t>     Scene 3</a:t>
            </a:r>
          </a:p>
        </p:txBody>
      </p:sp>
      <p:sp>
        <p:nvSpPr>
          <p:cNvPr id="161" name="TextBox 160"/>
          <p:cNvSpPr txBox="1"/>
          <p:nvPr/>
        </p:nvSpPr>
        <p:spPr>
          <a:xfrm>
            <a:off x="3600450" y="2775334"/>
            <a:ext cx="685800" cy="261610"/>
          </a:xfrm>
          <a:prstGeom prst="rect">
            <a:avLst/>
          </a:prstGeom>
          <a:noFill/>
        </p:spPr>
        <p:txBody>
          <a:bodyPr wrap="square" rtlCol="0">
            <a:spAutoFit/>
          </a:bodyPr>
          <a:lstStyle/>
          <a:p>
            <a:r>
              <a:rPr lang="en-US" sz="1100" b="1" dirty="0"/>
              <a:t>Job</a:t>
            </a:r>
          </a:p>
        </p:txBody>
      </p:sp>
      <p:sp>
        <p:nvSpPr>
          <p:cNvPr id="203" name="TextBox 202"/>
          <p:cNvSpPr txBox="1"/>
          <p:nvPr/>
        </p:nvSpPr>
        <p:spPr>
          <a:xfrm>
            <a:off x="8032347" y="1438953"/>
            <a:ext cx="1791104" cy="615553"/>
          </a:xfrm>
          <a:prstGeom prst="rect">
            <a:avLst/>
          </a:prstGeom>
          <a:noFill/>
        </p:spPr>
        <p:txBody>
          <a:bodyPr wrap="square" rtlCol="0">
            <a:spAutoFit/>
          </a:bodyPr>
          <a:lstStyle/>
          <a:p>
            <a:r>
              <a:rPr lang="en-US" sz="1200" dirty="0"/>
              <a:t> </a:t>
            </a:r>
            <a:r>
              <a:rPr lang="en-US" sz="1100" b="1" dirty="0"/>
              <a:t>Restoration</a:t>
            </a:r>
          </a:p>
          <a:p>
            <a:r>
              <a:rPr lang="en-US" sz="1100" b="1" dirty="0"/>
              <a:t>  From the</a:t>
            </a:r>
          </a:p>
          <a:p>
            <a:r>
              <a:rPr lang="en-US" sz="1100" b="1" dirty="0"/>
              <a:t>  Suffering    </a:t>
            </a:r>
          </a:p>
        </p:txBody>
      </p:sp>
      <p:cxnSp>
        <p:nvCxnSpPr>
          <p:cNvPr id="225" name="Straight Connector 224"/>
          <p:cNvCxnSpPr/>
          <p:nvPr/>
        </p:nvCxnSpPr>
        <p:spPr>
          <a:xfrm>
            <a:off x="4800600" y="41148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28" name="TextBox 227"/>
          <p:cNvSpPr txBox="1"/>
          <p:nvPr/>
        </p:nvSpPr>
        <p:spPr>
          <a:xfrm>
            <a:off x="5699501" y="2370891"/>
            <a:ext cx="762000" cy="830997"/>
          </a:xfrm>
          <a:prstGeom prst="rect">
            <a:avLst/>
          </a:prstGeom>
          <a:noFill/>
        </p:spPr>
        <p:txBody>
          <a:bodyPr wrap="square" rtlCol="0">
            <a:spAutoFit/>
          </a:bodyPr>
          <a:lstStyle/>
          <a:p>
            <a:r>
              <a:rPr lang="en-US" sz="1200" b="1" dirty="0"/>
              <a:t>  </a:t>
            </a:r>
            <a:r>
              <a:rPr lang="en-US" sz="1100" b="1" dirty="0"/>
              <a:t>Words</a:t>
            </a:r>
          </a:p>
          <a:p>
            <a:r>
              <a:rPr lang="en-US" sz="1100" b="1" dirty="0"/>
              <a:t>of Elihu</a:t>
            </a:r>
            <a:br>
              <a:rPr lang="en-US" sz="1100" b="1" dirty="0"/>
            </a:br>
            <a:r>
              <a:rPr lang="en-US" sz="1100" b="1" dirty="0"/>
              <a:t>(Eyes on</a:t>
            </a:r>
          </a:p>
          <a:p>
            <a:r>
              <a:rPr lang="en-US" sz="1100" b="1" dirty="0"/>
              <a:t>Yahweh</a:t>
            </a:r>
            <a:r>
              <a:rPr lang="en-US" sz="1200" dirty="0"/>
              <a:t>)</a:t>
            </a:r>
          </a:p>
        </p:txBody>
      </p:sp>
      <p:sp>
        <p:nvSpPr>
          <p:cNvPr id="229" name="TextBox 228"/>
          <p:cNvSpPr txBox="1"/>
          <p:nvPr/>
        </p:nvSpPr>
        <p:spPr>
          <a:xfrm>
            <a:off x="5699707" y="3242204"/>
            <a:ext cx="685800" cy="276999"/>
          </a:xfrm>
          <a:prstGeom prst="rect">
            <a:avLst/>
          </a:prstGeom>
          <a:noFill/>
        </p:spPr>
        <p:txBody>
          <a:bodyPr wrap="square" rtlCol="0">
            <a:spAutoFit/>
          </a:bodyPr>
          <a:lstStyle/>
          <a:p>
            <a:r>
              <a:rPr lang="en-US" sz="1200" dirty="0"/>
              <a:t> </a:t>
            </a:r>
            <a:r>
              <a:rPr lang="en-US" sz="1100" b="1" dirty="0"/>
              <a:t>To Job</a:t>
            </a:r>
          </a:p>
        </p:txBody>
      </p:sp>
      <p:cxnSp>
        <p:nvCxnSpPr>
          <p:cNvPr id="232" name="Straight Connector 231"/>
          <p:cNvCxnSpPr/>
          <p:nvPr/>
        </p:nvCxnSpPr>
        <p:spPr>
          <a:xfrm>
            <a:off x="5943600" y="35052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5648193" y="3522726"/>
            <a:ext cx="788126" cy="461665"/>
          </a:xfrm>
          <a:prstGeom prst="rect">
            <a:avLst/>
          </a:prstGeom>
          <a:noFill/>
        </p:spPr>
        <p:txBody>
          <a:bodyPr wrap="square" rtlCol="0">
            <a:spAutoFit/>
          </a:bodyPr>
          <a:lstStyle/>
          <a:p>
            <a:r>
              <a:rPr lang="en-US" sz="1200" dirty="0"/>
              <a:t>  </a:t>
            </a:r>
            <a:r>
              <a:rPr lang="en-US" sz="1100" b="1" dirty="0"/>
              <a:t>To three</a:t>
            </a:r>
          </a:p>
          <a:p>
            <a:r>
              <a:rPr lang="en-US" sz="1100" b="1" dirty="0"/>
              <a:t>  friends</a:t>
            </a:r>
          </a:p>
        </p:txBody>
      </p:sp>
      <p:sp>
        <p:nvSpPr>
          <p:cNvPr id="241" name="TextBox 240"/>
          <p:cNvSpPr txBox="1"/>
          <p:nvPr/>
        </p:nvSpPr>
        <p:spPr>
          <a:xfrm>
            <a:off x="5698262" y="3970095"/>
            <a:ext cx="609600" cy="261610"/>
          </a:xfrm>
          <a:prstGeom prst="rect">
            <a:avLst/>
          </a:prstGeom>
          <a:noFill/>
        </p:spPr>
        <p:txBody>
          <a:bodyPr wrap="square" rtlCol="0">
            <a:spAutoFit/>
          </a:bodyPr>
          <a:lstStyle/>
          <a:p>
            <a:r>
              <a:rPr lang="en-US" sz="1100" b="1" dirty="0"/>
              <a:t>To Job</a:t>
            </a:r>
          </a:p>
        </p:txBody>
      </p:sp>
      <p:cxnSp>
        <p:nvCxnSpPr>
          <p:cNvPr id="243" name="Straight Connector 242"/>
          <p:cNvCxnSpPr/>
          <p:nvPr/>
        </p:nvCxnSpPr>
        <p:spPr>
          <a:xfrm>
            <a:off x="5943600" y="39624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52" name="TextBox 251"/>
          <p:cNvSpPr txBox="1"/>
          <p:nvPr/>
        </p:nvSpPr>
        <p:spPr>
          <a:xfrm>
            <a:off x="5791199" y="4209125"/>
            <a:ext cx="990600" cy="523220"/>
          </a:xfrm>
          <a:prstGeom prst="rect">
            <a:avLst/>
          </a:prstGeom>
          <a:noFill/>
        </p:spPr>
        <p:txBody>
          <a:bodyPr wrap="square" rtlCol="0">
            <a:spAutoFit/>
          </a:bodyPr>
          <a:lstStyle/>
          <a:p>
            <a:r>
              <a:rPr lang="en-US" sz="1400" dirty="0"/>
              <a:t>Chap </a:t>
            </a:r>
          </a:p>
          <a:p>
            <a:r>
              <a:rPr lang="en-US" sz="1400" dirty="0"/>
              <a:t>32-37</a:t>
            </a:r>
          </a:p>
        </p:txBody>
      </p:sp>
      <p:sp>
        <p:nvSpPr>
          <p:cNvPr id="253" name="TextBox 252"/>
          <p:cNvSpPr txBox="1"/>
          <p:nvPr/>
        </p:nvSpPr>
        <p:spPr>
          <a:xfrm>
            <a:off x="6426315" y="2457942"/>
            <a:ext cx="1147212" cy="1231106"/>
          </a:xfrm>
          <a:prstGeom prst="rect">
            <a:avLst/>
          </a:prstGeom>
          <a:noFill/>
        </p:spPr>
        <p:txBody>
          <a:bodyPr wrap="square" rtlCol="0">
            <a:spAutoFit/>
          </a:bodyPr>
          <a:lstStyle/>
          <a:p>
            <a:r>
              <a:rPr lang="en-US" sz="1200" dirty="0"/>
              <a:t>     </a:t>
            </a:r>
            <a:r>
              <a:rPr lang="en-US" sz="1000" b="1" dirty="0"/>
              <a:t>Words of </a:t>
            </a:r>
          </a:p>
          <a:p>
            <a:r>
              <a:rPr lang="en-US" sz="1000" b="1" dirty="0"/>
              <a:t>     Yahweh</a:t>
            </a:r>
          </a:p>
          <a:p>
            <a:r>
              <a:rPr lang="en-US" sz="1000" b="1" dirty="0"/>
              <a:t>( (Emphasis</a:t>
            </a:r>
          </a:p>
          <a:p>
            <a:r>
              <a:rPr lang="en-US" sz="1000" b="1" dirty="0"/>
              <a:t>         on</a:t>
            </a:r>
            <a:br>
              <a:rPr lang="en-US" sz="1000" b="1" dirty="0"/>
            </a:br>
            <a:r>
              <a:rPr lang="en-US" sz="1000" b="1" dirty="0"/>
              <a:t> Sovereignty)</a:t>
            </a:r>
            <a:br>
              <a:rPr lang="en-US" sz="1100" b="1" dirty="0"/>
            </a:br>
            <a:r>
              <a:rPr lang="en-US" sz="1100" b="1" dirty="0"/>
              <a:t> </a:t>
            </a:r>
          </a:p>
          <a:p>
            <a:r>
              <a:rPr lang="en-US" sz="1100" dirty="0"/>
              <a:t>   </a:t>
            </a:r>
          </a:p>
        </p:txBody>
      </p:sp>
      <p:sp>
        <p:nvSpPr>
          <p:cNvPr id="255" name="TextBox 254"/>
          <p:cNvSpPr txBox="1"/>
          <p:nvPr/>
        </p:nvSpPr>
        <p:spPr>
          <a:xfrm>
            <a:off x="6374697" y="4167889"/>
            <a:ext cx="1066799" cy="523220"/>
          </a:xfrm>
          <a:prstGeom prst="rect">
            <a:avLst/>
          </a:prstGeom>
          <a:noFill/>
        </p:spPr>
        <p:txBody>
          <a:bodyPr wrap="square" rtlCol="0">
            <a:spAutoFit/>
          </a:bodyPr>
          <a:lstStyle/>
          <a:p>
            <a:r>
              <a:rPr lang="en-US" sz="1200" dirty="0"/>
              <a:t>       </a:t>
            </a:r>
            <a:r>
              <a:rPr lang="en-US" sz="1400" dirty="0"/>
              <a:t>Chap</a:t>
            </a:r>
          </a:p>
          <a:p>
            <a:r>
              <a:rPr lang="en-US" sz="1400" dirty="0"/>
              <a:t>    38-41</a:t>
            </a:r>
          </a:p>
        </p:txBody>
      </p:sp>
      <p:sp>
        <p:nvSpPr>
          <p:cNvPr id="256" name="TextBox 255"/>
          <p:cNvSpPr txBox="1"/>
          <p:nvPr/>
        </p:nvSpPr>
        <p:spPr>
          <a:xfrm>
            <a:off x="7270442" y="2522548"/>
            <a:ext cx="1003915" cy="461665"/>
          </a:xfrm>
          <a:prstGeom prst="rect">
            <a:avLst/>
          </a:prstGeom>
          <a:noFill/>
        </p:spPr>
        <p:txBody>
          <a:bodyPr wrap="square" rtlCol="0">
            <a:spAutoFit/>
          </a:bodyPr>
          <a:lstStyle/>
          <a:p>
            <a:r>
              <a:rPr lang="en-US" sz="1200" dirty="0"/>
              <a:t>   </a:t>
            </a:r>
            <a:r>
              <a:rPr lang="en-US" sz="1100" b="1" dirty="0"/>
              <a:t>Job’s </a:t>
            </a:r>
          </a:p>
          <a:p>
            <a:r>
              <a:rPr lang="en-US" sz="1100" b="1" dirty="0"/>
              <a:t>admission</a:t>
            </a:r>
          </a:p>
        </p:txBody>
      </p:sp>
      <p:cxnSp>
        <p:nvCxnSpPr>
          <p:cNvPr id="258" name="Straight Connector 257"/>
          <p:cNvCxnSpPr>
            <a:endCxn id="256" idx="2"/>
          </p:cNvCxnSpPr>
          <p:nvPr/>
        </p:nvCxnSpPr>
        <p:spPr>
          <a:xfrm>
            <a:off x="7499042" y="2979748"/>
            <a:ext cx="273358" cy="4465"/>
          </a:xfrm>
          <a:prstGeom prst="line">
            <a:avLst/>
          </a:prstGeom>
        </p:spPr>
        <p:style>
          <a:lnRef idx="1">
            <a:schemeClr val="accent1"/>
          </a:lnRef>
          <a:fillRef idx="0">
            <a:schemeClr val="accent1"/>
          </a:fillRef>
          <a:effectRef idx="0">
            <a:schemeClr val="accent1"/>
          </a:effectRef>
          <a:fontRef idx="minor">
            <a:schemeClr val="tx1"/>
          </a:fontRef>
        </p:style>
      </p:cxnSp>
      <p:sp>
        <p:nvSpPr>
          <p:cNvPr id="263" name="TextBox 262"/>
          <p:cNvSpPr txBox="1"/>
          <p:nvPr/>
        </p:nvSpPr>
        <p:spPr>
          <a:xfrm>
            <a:off x="7239000" y="3208508"/>
            <a:ext cx="990600" cy="430887"/>
          </a:xfrm>
          <a:prstGeom prst="rect">
            <a:avLst/>
          </a:prstGeom>
          <a:noFill/>
        </p:spPr>
        <p:txBody>
          <a:bodyPr wrap="square" rtlCol="0">
            <a:spAutoFit/>
          </a:bodyPr>
          <a:lstStyle/>
          <a:p>
            <a:r>
              <a:rPr lang="en-US" sz="1100" b="1" dirty="0"/>
              <a:t>     Job’s</a:t>
            </a:r>
          </a:p>
          <a:p>
            <a:r>
              <a:rPr lang="en-US" sz="1100" b="1" dirty="0"/>
              <a:t>confession</a:t>
            </a:r>
          </a:p>
        </p:txBody>
      </p:sp>
      <p:cxnSp>
        <p:nvCxnSpPr>
          <p:cNvPr id="265" name="Straight Connector 264"/>
          <p:cNvCxnSpPr>
            <a:endCxn id="263" idx="2"/>
          </p:cNvCxnSpPr>
          <p:nvPr/>
        </p:nvCxnSpPr>
        <p:spPr>
          <a:xfrm flipV="1">
            <a:off x="7467600" y="3639395"/>
            <a:ext cx="266700" cy="26313"/>
          </a:xfrm>
          <a:prstGeom prst="line">
            <a:avLst/>
          </a:prstGeom>
        </p:spPr>
        <p:style>
          <a:lnRef idx="1">
            <a:schemeClr val="accent1"/>
          </a:lnRef>
          <a:fillRef idx="0">
            <a:schemeClr val="accent1"/>
          </a:fillRef>
          <a:effectRef idx="0">
            <a:schemeClr val="accent1"/>
          </a:effectRef>
          <a:fontRef idx="minor">
            <a:schemeClr val="tx1"/>
          </a:fontRef>
        </p:style>
      </p:cxnSp>
      <p:sp>
        <p:nvSpPr>
          <p:cNvPr id="272" name="TextBox 271"/>
          <p:cNvSpPr txBox="1"/>
          <p:nvPr/>
        </p:nvSpPr>
        <p:spPr>
          <a:xfrm>
            <a:off x="6553200" y="2667000"/>
            <a:ext cx="231154" cy="369332"/>
          </a:xfrm>
          <a:prstGeom prst="rect">
            <a:avLst/>
          </a:prstGeom>
          <a:noFill/>
        </p:spPr>
        <p:txBody>
          <a:bodyPr wrap="none" rtlCol="0">
            <a:spAutoFit/>
          </a:bodyPr>
          <a:lstStyle/>
          <a:p>
            <a:r>
              <a:rPr lang="en-US" dirty="0"/>
              <a:t> </a:t>
            </a:r>
          </a:p>
        </p:txBody>
      </p:sp>
      <p:sp>
        <p:nvSpPr>
          <p:cNvPr id="273" name="TextBox 272"/>
          <p:cNvSpPr txBox="1"/>
          <p:nvPr/>
        </p:nvSpPr>
        <p:spPr>
          <a:xfrm>
            <a:off x="8011332" y="2767446"/>
            <a:ext cx="914400" cy="769441"/>
          </a:xfrm>
          <a:prstGeom prst="rect">
            <a:avLst/>
          </a:prstGeom>
          <a:noFill/>
        </p:spPr>
        <p:txBody>
          <a:bodyPr wrap="square" rtlCol="0">
            <a:spAutoFit/>
          </a:bodyPr>
          <a:lstStyle/>
          <a:p>
            <a:r>
              <a:rPr lang="en-US" sz="1100" b="1" dirty="0"/>
              <a:t>Yahweh’s</a:t>
            </a:r>
          </a:p>
          <a:p>
            <a:r>
              <a:rPr lang="en-US" sz="1100" b="1" dirty="0"/>
              <a:t>anger  with</a:t>
            </a:r>
          </a:p>
          <a:p>
            <a:r>
              <a:rPr lang="en-US" sz="1100" b="1" dirty="0"/>
              <a:t>the three</a:t>
            </a:r>
          </a:p>
          <a:p>
            <a:r>
              <a:rPr lang="en-US" sz="1100" b="1" dirty="0"/>
              <a:t>   friends </a:t>
            </a:r>
          </a:p>
        </p:txBody>
      </p:sp>
      <p:cxnSp>
        <p:nvCxnSpPr>
          <p:cNvPr id="275" name="Straight Connector 274"/>
          <p:cNvCxnSpPr/>
          <p:nvPr/>
        </p:nvCxnSpPr>
        <p:spPr>
          <a:xfrm>
            <a:off x="8153400" y="35814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79" name="TextBox 278"/>
          <p:cNvSpPr txBox="1"/>
          <p:nvPr/>
        </p:nvSpPr>
        <p:spPr>
          <a:xfrm>
            <a:off x="7983788" y="3657860"/>
            <a:ext cx="914400" cy="600164"/>
          </a:xfrm>
          <a:prstGeom prst="rect">
            <a:avLst/>
          </a:prstGeom>
          <a:noFill/>
        </p:spPr>
        <p:txBody>
          <a:bodyPr wrap="square" rtlCol="0">
            <a:spAutoFit/>
          </a:bodyPr>
          <a:lstStyle/>
          <a:p>
            <a:r>
              <a:rPr lang="en-US" sz="1100" b="1" dirty="0"/>
              <a:t>Yahweh’s</a:t>
            </a:r>
          </a:p>
          <a:p>
            <a:r>
              <a:rPr lang="en-US" sz="1100" b="1" dirty="0"/>
              <a:t>  blessing</a:t>
            </a:r>
          </a:p>
          <a:p>
            <a:r>
              <a:rPr lang="en-US" sz="1100" b="1" dirty="0"/>
              <a:t>   on Job </a:t>
            </a:r>
          </a:p>
        </p:txBody>
      </p:sp>
      <p:cxnSp>
        <p:nvCxnSpPr>
          <p:cNvPr id="281" name="Straight Connector 280"/>
          <p:cNvCxnSpPr/>
          <p:nvPr/>
        </p:nvCxnSpPr>
        <p:spPr>
          <a:xfrm>
            <a:off x="8153400" y="42672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8023583" y="4218910"/>
            <a:ext cx="914400" cy="523220"/>
          </a:xfrm>
          <a:prstGeom prst="rect">
            <a:avLst/>
          </a:prstGeom>
          <a:noFill/>
        </p:spPr>
        <p:txBody>
          <a:bodyPr wrap="square" rtlCol="0">
            <a:spAutoFit/>
          </a:bodyPr>
          <a:lstStyle/>
          <a:p>
            <a:r>
              <a:rPr lang="en-US" sz="1400" dirty="0"/>
              <a:t>  Chap</a:t>
            </a:r>
          </a:p>
          <a:p>
            <a:r>
              <a:rPr lang="en-US" sz="1400" dirty="0"/>
              <a:t>42:7-17</a:t>
            </a:r>
            <a:endParaRPr lang="en-US" dirty="0"/>
          </a:p>
        </p:txBody>
      </p:sp>
      <p:sp>
        <p:nvSpPr>
          <p:cNvPr id="288" name="TextBox 287"/>
          <p:cNvSpPr txBox="1"/>
          <p:nvPr/>
        </p:nvSpPr>
        <p:spPr>
          <a:xfrm>
            <a:off x="7277097" y="4238536"/>
            <a:ext cx="685800" cy="523220"/>
          </a:xfrm>
          <a:prstGeom prst="rect">
            <a:avLst/>
          </a:prstGeom>
          <a:noFill/>
        </p:spPr>
        <p:txBody>
          <a:bodyPr wrap="square" rtlCol="0">
            <a:spAutoFit/>
          </a:bodyPr>
          <a:lstStyle/>
          <a:p>
            <a:r>
              <a:rPr lang="en-US" sz="1400" dirty="0"/>
              <a:t>Chap 42:1-6</a:t>
            </a:r>
          </a:p>
        </p:txBody>
      </p:sp>
      <p:sp>
        <p:nvSpPr>
          <p:cNvPr id="291" name="TextBox 290"/>
          <p:cNvSpPr txBox="1"/>
          <p:nvPr/>
        </p:nvSpPr>
        <p:spPr>
          <a:xfrm>
            <a:off x="1219200" y="4724400"/>
            <a:ext cx="1295400" cy="307777"/>
          </a:xfrm>
          <a:prstGeom prst="rect">
            <a:avLst/>
          </a:prstGeom>
          <a:noFill/>
        </p:spPr>
        <p:txBody>
          <a:bodyPr wrap="square" rtlCol="0">
            <a:spAutoFit/>
          </a:bodyPr>
          <a:lstStyle/>
          <a:p>
            <a:r>
              <a:rPr lang="en-US" sz="1400" dirty="0"/>
              <a:t>Historical</a:t>
            </a:r>
          </a:p>
        </p:txBody>
      </p:sp>
      <p:cxnSp>
        <p:nvCxnSpPr>
          <p:cNvPr id="293" name="Straight Connector 292"/>
          <p:cNvCxnSpPr/>
          <p:nvPr/>
        </p:nvCxnSpPr>
        <p:spPr>
          <a:xfrm rot="5400000">
            <a:off x="5060331" y="5312038"/>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5829300" y="52959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rot="5400000">
            <a:off x="6629400" y="53340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5400000">
            <a:off x="7416799" y="532368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10" name="TextBox 309"/>
          <p:cNvSpPr txBox="1"/>
          <p:nvPr/>
        </p:nvSpPr>
        <p:spPr>
          <a:xfrm>
            <a:off x="2590800" y="4724400"/>
            <a:ext cx="2667000" cy="307777"/>
          </a:xfrm>
          <a:prstGeom prst="rect">
            <a:avLst/>
          </a:prstGeom>
          <a:noFill/>
        </p:spPr>
        <p:txBody>
          <a:bodyPr wrap="square" rtlCol="0">
            <a:spAutoFit/>
          </a:bodyPr>
          <a:lstStyle/>
          <a:p>
            <a:r>
              <a:rPr lang="en-US" sz="1400" dirty="0"/>
              <a:t>Theological/Philosophical</a:t>
            </a:r>
          </a:p>
        </p:txBody>
      </p:sp>
      <p:sp>
        <p:nvSpPr>
          <p:cNvPr id="311" name="TextBox 310"/>
          <p:cNvSpPr txBox="1"/>
          <p:nvPr/>
        </p:nvSpPr>
        <p:spPr>
          <a:xfrm>
            <a:off x="5714999" y="4753920"/>
            <a:ext cx="838200" cy="246221"/>
          </a:xfrm>
          <a:prstGeom prst="rect">
            <a:avLst/>
          </a:prstGeom>
          <a:noFill/>
        </p:spPr>
        <p:txBody>
          <a:bodyPr wrap="square" rtlCol="0">
            <a:spAutoFit/>
          </a:bodyPr>
          <a:lstStyle/>
          <a:p>
            <a:r>
              <a:rPr lang="en-US" sz="1000" dirty="0"/>
              <a:t>Logical</a:t>
            </a:r>
          </a:p>
        </p:txBody>
      </p:sp>
      <p:sp>
        <p:nvSpPr>
          <p:cNvPr id="312" name="TextBox 311"/>
          <p:cNvSpPr txBox="1"/>
          <p:nvPr/>
        </p:nvSpPr>
        <p:spPr>
          <a:xfrm>
            <a:off x="6019800" y="4724400"/>
            <a:ext cx="1143000" cy="276999"/>
          </a:xfrm>
          <a:prstGeom prst="rect">
            <a:avLst/>
          </a:prstGeom>
          <a:noFill/>
        </p:spPr>
        <p:txBody>
          <a:bodyPr wrap="square" rtlCol="0">
            <a:spAutoFit/>
          </a:bodyPr>
          <a:lstStyle/>
          <a:p>
            <a:pPr algn="r"/>
            <a:r>
              <a:rPr lang="en-US" sz="1050" dirty="0"/>
              <a:t>Revelation</a:t>
            </a:r>
            <a:r>
              <a:rPr lang="en-US" sz="900" dirty="0"/>
              <a:t>a</a:t>
            </a:r>
            <a:r>
              <a:rPr lang="en-US" sz="1200" dirty="0"/>
              <a:t>l</a:t>
            </a:r>
          </a:p>
        </p:txBody>
      </p:sp>
      <p:sp>
        <p:nvSpPr>
          <p:cNvPr id="313" name="TextBox 312"/>
          <p:cNvSpPr txBox="1"/>
          <p:nvPr/>
        </p:nvSpPr>
        <p:spPr>
          <a:xfrm>
            <a:off x="7207868" y="4732324"/>
            <a:ext cx="1447800" cy="276999"/>
          </a:xfrm>
          <a:prstGeom prst="rect">
            <a:avLst/>
          </a:prstGeom>
          <a:noFill/>
        </p:spPr>
        <p:txBody>
          <a:bodyPr wrap="square" rtlCol="0">
            <a:spAutoFit/>
          </a:bodyPr>
          <a:lstStyle/>
          <a:p>
            <a:r>
              <a:rPr lang="en-US" sz="1000" dirty="0"/>
              <a:t>Confessiona</a:t>
            </a:r>
            <a:r>
              <a:rPr lang="en-US" sz="1200" dirty="0"/>
              <a:t>l</a:t>
            </a:r>
          </a:p>
        </p:txBody>
      </p:sp>
      <p:sp>
        <p:nvSpPr>
          <p:cNvPr id="314" name="TextBox 313"/>
          <p:cNvSpPr txBox="1"/>
          <p:nvPr/>
        </p:nvSpPr>
        <p:spPr>
          <a:xfrm>
            <a:off x="8024033" y="4728301"/>
            <a:ext cx="990600" cy="276999"/>
          </a:xfrm>
          <a:prstGeom prst="rect">
            <a:avLst/>
          </a:prstGeom>
          <a:noFill/>
        </p:spPr>
        <p:txBody>
          <a:bodyPr wrap="square" rtlCol="0">
            <a:spAutoFit/>
          </a:bodyPr>
          <a:lstStyle/>
          <a:p>
            <a:r>
              <a:rPr lang="en-US" sz="1000" dirty="0"/>
              <a:t>Historica</a:t>
            </a:r>
            <a:r>
              <a:rPr lang="en-US" sz="1200" dirty="0"/>
              <a:t>l</a:t>
            </a:r>
          </a:p>
        </p:txBody>
      </p:sp>
      <p:sp>
        <p:nvSpPr>
          <p:cNvPr id="315" name="TextBox 314"/>
          <p:cNvSpPr txBox="1"/>
          <p:nvPr/>
        </p:nvSpPr>
        <p:spPr>
          <a:xfrm>
            <a:off x="934963" y="5095472"/>
            <a:ext cx="1828800" cy="292388"/>
          </a:xfrm>
          <a:prstGeom prst="rect">
            <a:avLst/>
          </a:prstGeom>
          <a:noFill/>
        </p:spPr>
        <p:txBody>
          <a:bodyPr wrap="square" rtlCol="0">
            <a:spAutoFit/>
          </a:bodyPr>
          <a:lstStyle/>
          <a:p>
            <a:r>
              <a:rPr lang="en-US" sz="1300" dirty="0"/>
              <a:t>Job, Yahweh, &amp; Satan</a:t>
            </a:r>
          </a:p>
        </p:txBody>
      </p:sp>
      <p:sp>
        <p:nvSpPr>
          <p:cNvPr id="316" name="TextBox 315"/>
          <p:cNvSpPr txBox="1"/>
          <p:nvPr/>
        </p:nvSpPr>
        <p:spPr>
          <a:xfrm>
            <a:off x="2857719" y="5093991"/>
            <a:ext cx="2895600" cy="307777"/>
          </a:xfrm>
          <a:prstGeom prst="rect">
            <a:avLst/>
          </a:prstGeom>
          <a:noFill/>
        </p:spPr>
        <p:txBody>
          <a:bodyPr wrap="square" rtlCol="0">
            <a:spAutoFit/>
          </a:bodyPr>
          <a:lstStyle/>
          <a:p>
            <a:r>
              <a:rPr lang="en-US" sz="1400" dirty="0"/>
              <a:t>Job, Eliphaz, Bildad, Zophar</a:t>
            </a:r>
          </a:p>
        </p:txBody>
      </p:sp>
      <p:sp>
        <p:nvSpPr>
          <p:cNvPr id="317" name="TextBox 316"/>
          <p:cNvSpPr txBox="1"/>
          <p:nvPr/>
        </p:nvSpPr>
        <p:spPr>
          <a:xfrm>
            <a:off x="5715000" y="5105400"/>
            <a:ext cx="762000" cy="307777"/>
          </a:xfrm>
          <a:prstGeom prst="rect">
            <a:avLst/>
          </a:prstGeom>
          <a:noFill/>
        </p:spPr>
        <p:txBody>
          <a:bodyPr wrap="square" rtlCol="0">
            <a:spAutoFit/>
          </a:bodyPr>
          <a:lstStyle/>
          <a:p>
            <a:r>
              <a:rPr lang="en-US" sz="1400" dirty="0"/>
              <a:t>Elihu</a:t>
            </a:r>
          </a:p>
        </p:txBody>
      </p:sp>
      <p:sp>
        <p:nvSpPr>
          <p:cNvPr id="318" name="TextBox 317"/>
          <p:cNvSpPr txBox="1"/>
          <p:nvPr/>
        </p:nvSpPr>
        <p:spPr>
          <a:xfrm>
            <a:off x="6369659" y="5106514"/>
            <a:ext cx="990600" cy="307777"/>
          </a:xfrm>
          <a:prstGeom prst="rect">
            <a:avLst/>
          </a:prstGeom>
          <a:noFill/>
        </p:spPr>
        <p:txBody>
          <a:bodyPr wrap="square" rtlCol="0">
            <a:spAutoFit/>
          </a:bodyPr>
          <a:lstStyle/>
          <a:p>
            <a:r>
              <a:rPr lang="en-US" sz="1400" dirty="0"/>
              <a:t>Yahweh</a:t>
            </a:r>
          </a:p>
        </p:txBody>
      </p:sp>
      <p:sp>
        <p:nvSpPr>
          <p:cNvPr id="319" name="TextBox 318"/>
          <p:cNvSpPr txBox="1"/>
          <p:nvPr/>
        </p:nvSpPr>
        <p:spPr>
          <a:xfrm>
            <a:off x="7017141" y="5039150"/>
            <a:ext cx="685800" cy="369332"/>
          </a:xfrm>
          <a:prstGeom prst="rect">
            <a:avLst/>
          </a:prstGeom>
          <a:noFill/>
        </p:spPr>
        <p:txBody>
          <a:bodyPr wrap="square" rtlCol="0">
            <a:spAutoFit/>
          </a:bodyPr>
          <a:lstStyle/>
          <a:p>
            <a:r>
              <a:rPr lang="en-US" dirty="0"/>
              <a:t>  </a:t>
            </a:r>
            <a:r>
              <a:rPr lang="en-US" sz="1400" dirty="0"/>
              <a:t>Job</a:t>
            </a:r>
          </a:p>
        </p:txBody>
      </p:sp>
      <p:sp>
        <p:nvSpPr>
          <p:cNvPr id="320" name="TextBox 319"/>
          <p:cNvSpPr txBox="1"/>
          <p:nvPr/>
        </p:nvSpPr>
        <p:spPr>
          <a:xfrm>
            <a:off x="7980438" y="4964669"/>
            <a:ext cx="851794" cy="400110"/>
          </a:xfrm>
          <a:prstGeom prst="rect">
            <a:avLst/>
          </a:prstGeom>
          <a:noFill/>
        </p:spPr>
        <p:txBody>
          <a:bodyPr wrap="square" rtlCol="0">
            <a:spAutoFit/>
          </a:bodyPr>
          <a:lstStyle/>
          <a:p>
            <a:r>
              <a:rPr lang="en-US" sz="1000" dirty="0"/>
              <a:t>Yahweh, Job,, friends</a:t>
            </a:r>
          </a:p>
        </p:txBody>
      </p:sp>
      <p:sp>
        <p:nvSpPr>
          <p:cNvPr id="321" name="TextBox 320"/>
          <p:cNvSpPr txBox="1"/>
          <p:nvPr/>
        </p:nvSpPr>
        <p:spPr>
          <a:xfrm>
            <a:off x="990600" y="5334000"/>
            <a:ext cx="1828800" cy="523220"/>
          </a:xfrm>
          <a:prstGeom prst="rect">
            <a:avLst/>
          </a:prstGeom>
          <a:noFill/>
        </p:spPr>
        <p:txBody>
          <a:bodyPr wrap="square" rtlCol="0">
            <a:spAutoFit/>
          </a:bodyPr>
          <a:lstStyle/>
          <a:p>
            <a:r>
              <a:rPr lang="en-US" sz="1400" dirty="0"/>
              <a:t>“Have you con-</a:t>
            </a:r>
          </a:p>
          <a:p>
            <a:r>
              <a:rPr lang="en-US" sz="1400" dirty="0"/>
              <a:t>sidered  Job?” (1:8)</a:t>
            </a:r>
          </a:p>
        </p:txBody>
      </p:sp>
      <p:sp>
        <p:nvSpPr>
          <p:cNvPr id="324" name="TextBox 323"/>
          <p:cNvSpPr txBox="1"/>
          <p:nvPr/>
        </p:nvSpPr>
        <p:spPr>
          <a:xfrm>
            <a:off x="2667000" y="5334000"/>
            <a:ext cx="3124200" cy="584775"/>
          </a:xfrm>
          <a:prstGeom prst="rect">
            <a:avLst/>
          </a:prstGeom>
          <a:noFill/>
        </p:spPr>
        <p:txBody>
          <a:bodyPr wrap="square" rtlCol="0">
            <a:spAutoFit/>
          </a:bodyPr>
          <a:lstStyle/>
          <a:p>
            <a:r>
              <a:rPr lang="en-US" dirty="0"/>
              <a:t>“…</a:t>
            </a:r>
            <a:r>
              <a:rPr lang="en-US" sz="1400" dirty="0"/>
              <a:t>then</a:t>
            </a:r>
            <a:r>
              <a:rPr lang="en-US" dirty="0"/>
              <a:t> </a:t>
            </a:r>
            <a:r>
              <a:rPr lang="en-US" sz="1400" dirty="0"/>
              <a:t>Job…Eliphaz…Bildad…Zophar answered” (Exchange)</a:t>
            </a:r>
          </a:p>
        </p:txBody>
      </p:sp>
      <p:sp>
        <p:nvSpPr>
          <p:cNvPr id="325" name="TextBox 324"/>
          <p:cNvSpPr txBox="1"/>
          <p:nvPr/>
        </p:nvSpPr>
        <p:spPr>
          <a:xfrm rot="10800000" flipV="1">
            <a:off x="5638800" y="5511671"/>
            <a:ext cx="1219200" cy="369332"/>
          </a:xfrm>
          <a:prstGeom prst="rect">
            <a:avLst/>
          </a:prstGeom>
          <a:noFill/>
        </p:spPr>
        <p:txBody>
          <a:bodyPr wrap="square" rtlCol="0">
            <a:spAutoFit/>
          </a:bodyPr>
          <a:lstStyle/>
          <a:p>
            <a:r>
              <a:rPr lang="en-US" dirty="0"/>
              <a:t>   37:5</a:t>
            </a:r>
          </a:p>
        </p:txBody>
      </p:sp>
      <p:sp>
        <p:nvSpPr>
          <p:cNvPr id="329" name="TextBox 328"/>
          <p:cNvSpPr txBox="1"/>
          <p:nvPr/>
        </p:nvSpPr>
        <p:spPr>
          <a:xfrm>
            <a:off x="6464300" y="5499388"/>
            <a:ext cx="685800" cy="369332"/>
          </a:xfrm>
          <a:prstGeom prst="rect">
            <a:avLst/>
          </a:prstGeom>
          <a:noFill/>
        </p:spPr>
        <p:txBody>
          <a:bodyPr wrap="square" rtlCol="0">
            <a:spAutoFit/>
          </a:bodyPr>
          <a:lstStyle/>
          <a:p>
            <a:r>
              <a:rPr lang="en-US" dirty="0"/>
              <a:t>41:11</a:t>
            </a:r>
          </a:p>
        </p:txBody>
      </p:sp>
      <p:sp>
        <p:nvSpPr>
          <p:cNvPr id="330" name="TextBox 329"/>
          <p:cNvSpPr txBox="1"/>
          <p:nvPr/>
        </p:nvSpPr>
        <p:spPr>
          <a:xfrm>
            <a:off x="7226300" y="5499388"/>
            <a:ext cx="762000" cy="369332"/>
          </a:xfrm>
          <a:prstGeom prst="rect">
            <a:avLst/>
          </a:prstGeom>
          <a:noFill/>
        </p:spPr>
        <p:txBody>
          <a:bodyPr wrap="square" rtlCol="0">
            <a:spAutoFit/>
          </a:bodyPr>
          <a:lstStyle/>
          <a:p>
            <a:r>
              <a:rPr lang="en-US" dirty="0"/>
              <a:t>42:6</a:t>
            </a:r>
          </a:p>
        </p:txBody>
      </p:sp>
      <p:sp>
        <p:nvSpPr>
          <p:cNvPr id="331" name="TextBox 330"/>
          <p:cNvSpPr txBox="1"/>
          <p:nvPr/>
        </p:nvSpPr>
        <p:spPr>
          <a:xfrm>
            <a:off x="8001000" y="5486400"/>
            <a:ext cx="838200" cy="369332"/>
          </a:xfrm>
          <a:prstGeom prst="rect">
            <a:avLst/>
          </a:prstGeom>
          <a:noFill/>
        </p:spPr>
        <p:txBody>
          <a:bodyPr wrap="square" rtlCol="0">
            <a:spAutoFit/>
          </a:bodyPr>
          <a:lstStyle/>
          <a:p>
            <a:r>
              <a:rPr lang="en-US" dirty="0"/>
              <a:t>42:12</a:t>
            </a:r>
          </a:p>
        </p:txBody>
      </p:sp>
      <p:sp>
        <p:nvSpPr>
          <p:cNvPr id="340" name="TextBox 339"/>
          <p:cNvSpPr txBox="1"/>
          <p:nvPr/>
        </p:nvSpPr>
        <p:spPr>
          <a:xfrm>
            <a:off x="2064369" y="5867399"/>
            <a:ext cx="6629400" cy="307777"/>
          </a:xfrm>
          <a:prstGeom prst="rect">
            <a:avLst/>
          </a:prstGeom>
          <a:noFill/>
        </p:spPr>
        <p:txBody>
          <a:bodyPr wrap="square" rtlCol="0">
            <a:spAutoFit/>
          </a:bodyPr>
          <a:lstStyle/>
          <a:p>
            <a:r>
              <a:rPr lang="en-US" sz="1400" dirty="0"/>
              <a:t>God’s sovereignty and humanity’s struggle in the midst of suffering</a:t>
            </a:r>
          </a:p>
        </p:txBody>
      </p:sp>
      <p:sp>
        <p:nvSpPr>
          <p:cNvPr id="341" name="TextBox 340"/>
          <p:cNvSpPr txBox="1"/>
          <p:nvPr/>
        </p:nvSpPr>
        <p:spPr>
          <a:xfrm rot="10800000" flipV="1">
            <a:off x="1241656" y="6141426"/>
            <a:ext cx="9601200" cy="523220"/>
          </a:xfrm>
          <a:prstGeom prst="rect">
            <a:avLst/>
          </a:prstGeom>
          <a:noFill/>
        </p:spPr>
        <p:txBody>
          <a:bodyPr wrap="square" rtlCol="0">
            <a:spAutoFit/>
          </a:bodyPr>
          <a:lstStyle/>
          <a:p>
            <a:r>
              <a:rPr lang="en-US" sz="1400" dirty="0"/>
              <a:t>Job’s cry for a Mediator (9:33; 33:23-24) and his faith in a Redeemer (19:25-27) foreshadow the </a:t>
            </a:r>
          </a:p>
          <a:p>
            <a:r>
              <a:rPr lang="en-US" sz="1400" dirty="0"/>
              <a:t>intercessory work of Christ.</a:t>
            </a:r>
          </a:p>
        </p:txBody>
      </p:sp>
      <p:sp>
        <p:nvSpPr>
          <p:cNvPr id="114" name="TextBox 113"/>
          <p:cNvSpPr txBox="1"/>
          <p:nvPr/>
        </p:nvSpPr>
        <p:spPr>
          <a:xfrm>
            <a:off x="3505200" y="2362200"/>
            <a:ext cx="628698" cy="261610"/>
          </a:xfrm>
          <a:prstGeom prst="rect">
            <a:avLst/>
          </a:prstGeom>
          <a:noFill/>
        </p:spPr>
        <p:txBody>
          <a:bodyPr wrap="none" rtlCol="0">
            <a:spAutoFit/>
          </a:bodyPr>
          <a:lstStyle/>
          <a:p>
            <a:r>
              <a:rPr lang="en-US" sz="1100" b="1" dirty="0" err="1"/>
              <a:t>Eliphaz</a:t>
            </a:r>
            <a:endParaRPr lang="en-US" sz="1100" b="1" dirty="0"/>
          </a:p>
        </p:txBody>
      </p:sp>
      <p:sp>
        <p:nvSpPr>
          <p:cNvPr id="115" name="TextBox 114">
            <a:extLst>
              <a:ext uri="{FF2B5EF4-FFF2-40B4-BE49-F238E27FC236}">
                <a16:creationId xmlns:a16="http://schemas.microsoft.com/office/drawing/2014/main" id="{C99A5415-C970-7A49-BF47-CAB4842589FE}"/>
              </a:ext>
            </a:extLst>
          </p:cNvPr>
          <p:cNvSpPr txBox="1"/>
          <p:nvPr/>
        </p:nvSpPr>
        <p:spPr>
          <a:xfrm>
            <a:off x="5322006" y="4338936"/>
            <a:ext cx="1223412" cy="307777"/>
          </a:xfrm>
          <a:prstGeom prst="rect">
            <a:avLst/>
          </a:prstGeom>
          <a:noFill/>
        </p:spPr>
        <p:txBody>
          <a:bodyPr wrap="square" rtlCol="0">
            <a:spAutoFit/>
          </a:bodyPr>
          <a:lstStyle/>
          <a:p>
            <a:r>
              <a:rPr lang="en-US" sz="1400" i="1" dirty="0"/>
              <a:t>    </a:t>
            </a:r>
          </a:p>
        </p:txBody>
      </p:sp>
      <p:sp>
        <p:nvSpPr>
          <p:cNvPr id="117" name="TextBox 116">
            <a:extLst>
              <a:ext uri="{FF2B5EF4-FFF2-40B4-BE49-F238E27FC236}">
                <a16:creationId xmlns:a16="http://schemas.microsoft.com/office/drawing/2014/main" id="{6B3D1477-75FA-4342-B865-75DBC20B0537}"/>
              </a:ext>
            </a:extLst>
          </p:cNvPr>
          <p:cNvSpPr txBox="1"/>
          <p:nvPr/>
        </p:nvSpPr>
        <p:spPr>
          <a:xfrm>
            <a:off x="4379708" y="2375759"/>
            <a:ext cx="628698" cy="261610"/>
          </a:xfrm>
          <a:prstGeom prst="rect">
            <a:avLst/>
          </a:prstGeom>
          <a:noFill/>
        </p:spPr>
        <p:txBody>
          <a:bodyPr wrap="none" rtlCol="0">
            <a:spAutoFit/>
          </a:bodyPr>
          <a:lstStyle/>
          <a:p>
            <a:r>
              <a:rPr lang="en-US" sz="1100" b="1" dirty="0" err="1"/>
              <a:t>Eliphaz</a:t>
            </a:r>
            <a:endParaRPr lang="en-US" sz="1100" b="1" dirty="0"/>
          </a:p>
        </p:txBody>
      </p:sp>
      <p:sp>
        <p:nvSpPr>
          <p:cNvPr id="119" name="TextBox 118">
            <a:extLst>
              <a:ext uri="{FF2B5EF4-FFF2-40B4-BE49-F238E27FC236}">
                <a16:creationId xmlns:a16="http://schemas.microsoft.com/office/drawing/2014/main" id="{9BC60E80-2435-8741-852A-5352A039170F}"/>
              </a:ext>
            </a:extLst>
          </p:cNvPr>
          <p:cNvSpPr txBox="1"/>
          <p:nvPr/>
        </p:nvSpPr>
        <p:spPr>
          <a:xfrm rot="10800000" flipV="1">
            <a:off x="4351294" y="4182122"/>
            <a:ext cx="1086927" cy="523220"/>
          </a:xfrm>
          <a:prstGeom prst="rect">
            <a:avLst/>
          </a:prstGeom>
          <a:noFill/>
        </p:spPr>
        <p:txBody>
          <a:bodyPr wrap="square" rtlCol="0">
            <a:spAutoFit/>
          </a:bodyPr>
          <a:lstStyle/>
          <a:p>
            <a:r>
              <a:rPr lang="en-US" sz="1400" i="1" dirty="0"/>
              <a:t> </a:t>
            </a:r>
            <a:r>
              <a:rPr lang="en-US" sz="1400" dirty="0"/>
              <a:t>Chap </a:t>
            </a:r>
          </a:p>
          <a:p>
            <a:r>
              <a:rPr lang="en-US" sz="1400" i="1" dirty="0"/>
              <a:t>15-21</a:t>
            </a:r>
          </a:p>
        </p:txBody>
      </p:sp>
      <p:cxnSp>
        <p:nvCxnSpPr>
          <p:cNvPr id="120" name="Straight Arrow Connector 119">
            <a:extLst>
              <a:ext uri="{FF2B5EF4-FFF2-40B4-BE49-F238E27FC236}">
                <a16:creationId xmlns:a16="http://schemas.microsoft.com/office/drawing/2014/main" id="{30D90799-0461-024D-8FF6-C435D3D7C0F2}"/>
              </a:ext>
            </a:extLst>
          </p:cNvPr>
          <p:cNvCxnSpPr>
            <a:cxnSpLocks/>
          </p:cNvCxnSpPr>
          <p:nvPr/>
        </p:nvCxnSpPr>
        <p:spPr>
          <a:xfrm>
            <a:off x="4632748" y="2547268"/>
            <a:ext cx="31441" cy="281806"/>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34DE5847-2547-2D42-87BA-5A12F9519E0F}"/>
              </a:ext>
            </a:extLst>
          </p:cNvPr>
          <p:cNvSpPr txBox="1"/>
          <p:nvPr/>
        </p:nvSpPr>
        <p:spPr>
          <a:xfrm>
            <a:off x="4463330" y="2814801"/>
            <a:ext cx="685800" cy="261610"/>
          </a:xfrm>
          <a:prstGeom prst="rect">
            <a:avLst/>
          </a:prstGeom>
          <a:noFill/>
        </p:spPr>
        <p:txBody>
          <a:bodyPr wrap="square" rtlCol="0">
            <a:spAutoFit/>
          </a:bodyPr>
          <a:lstStyle/>
          <a:p>
            <a:r>
              <a:rPr lang="en-US" sz="1100" b="1" dirty="0"/>
              <a:t>Job</a:t>
            </a:r>
          </a:p>
        </p:txBody>
      </p:sp>
      <p:cxnSp>
        <p:nvCxnSpPr>
          <p:cNvPr id="123" name="Straight Arrow Connector 122">
            <a:extLst>
              <a:ext uri="{FF2B5EF4-FFF2-40B4-BE49-F238E27FC236}">
                <a16:creationId xmlns:a16="http://schemas.microsoft.com/office/drawing/2014/main" id="{38A101E0-4817-5846-81C2-1B7F1B171380}"/>
              </a:ext>
            </a:extLst>
          </p:cNvPr>
          <p:cNvCxnSpPr>
            <a:cxnSpLocks/>
          </p:cNvCxnSpPr>
          <p:nvPr/>
        </p:nvCxnSpPr>
        <p:spPr>
          <a:xfrm>
            <a:off x="4770513" y="3073495"/>
            <a:ext cx="67575" cy="268069"/>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D62E0D4C-6229-994B-9729-3A3D015A3923}"/>
              </a:ext>
            </a:extLst>
          </p:cNvPr>
          <p:cNvSpPr txBox="1"/>
          <p:nvPr/>
        </p:nvSpPr>
        <p:spPr>
          <a:xfrm>
            <a:off x="4105890" y="3368836"/>
            <a:ext cx="1676400" cy="307777"/>
          </a:xfrm>
          <a:prstGeom prst="rect">
            <a:avLst/>
          </a:prstGeom>
          <a:noFill/>
        </p:spPr>
        <p:txBody>
          <a:bodyPr wrap="square" rtlCol="0">
            <a:spAutoFit/>
          </a:bodyPr>
          <a:lstStyle/>
          <a:p>
            <a:r>
              <a:rPr lang="en-US" sz="1400" dirty="0"/>
              <a:t>   </a:t>
            </a:r>
            <a:r>
              <a:rPr lang="en-US" sz="1000" b="1" dirty="0"/>
              <a:t>Zophar  Bildad</a:t>
            </a:r>
          </a:p>
        </p:txBody>
      </p:sp>
      <p:cxnSp>
        <p:nvCxnSpPr>
          <p:cNvPr id="127" name="Straight Connector 126">
            <a:extLst>
              <a:ext uri="{FF2B5EF4-FFF2-40B4-BE49-F238E27FC236}">
                <a16:creationId xmlns:a16="http://schemas.microsoft.com/office/drawing/2014/main" id="{DA8B01CD-F51E-0448-9D94-C0C88B0EEEF2}"/>
              </a:ext>
            </a:extLst>
          </p:cNvPr>
          <p:cNvCxnSpPr/>
          <p:nvPr/>
        </p:nvCxnSpPr>
        <p:spPr>
          <a:xfrm rot="5400000">
            <a:off x="4158700" y="3684530"/>
            <a:ext cx="19812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DE556885-5ACA-0546-9D2E-BA67AEDE1F79}"/>
              </a:ext>
            </a:extLst>
          </p:cNvPr>
          <p:cNvCxnSpPr/>
          <p:nvPr/>
        </p:nvCxnSpPr>
        <p:spPr>
          <a:xfrm rot="5400000">
            <a:off x="4406537" y="3196302"/>
            <a:ext cx="228602" cy="7619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3194E58D-8148-0346-B4F1-9642831A2789}"/>
              </a:ext>
            </a:extLst>
          </p:cNvPr>
          <p:cNvSpPr txBox="1"/>
          <p:nvPr/>
        </p:nvSpPr>
        <p:spPr>
          <a:xfrm>
            <a:off x="9584990" y="4316132"/>
            <a:ext cx="1447800" cy="276999"/>
          </a:xfrm>
          <a:prstGeom prst="rect">
            <a:avLst/>
          </a:prstGeom>
          <a:noFill/>
        </p:spPr>
        <p:txBody>
          <a:bodyPr wrap="square" rtlCol="0">
            <a:spAutoFit/>
          </a:bodyPr>
          <a:lstStyle/>
          <a:p>
            <a:r>
              <a:rPr lang="en-US" sz="1000" dirty="0"/>
              <a:t>Confessiona</a:t>
            </a:r>
            <a:r>
              <a:rPr lang="en-US" sz="1200" dirty="0"/>
              <a:t>l</a:t>
            </a:r>
          </a:p>
        </p:txBody>
      </p:sp>
      <p:sp>
        <p:nvSpPr>
          <p:cNvPr id="4" name="TextBox 3">
            <a:extLst>
              <a:ext uri="{FF2B5EF4-FFF2-40B4-BE49-F238E27FC236}">
                <a16:creationId xmlns:a16="http://schemas.microsoft.com/office/drawing/2014/main" id="{9706FCA4-4957-1B48-98CD-B4CF392FF6E4}"/>
              </a:ext>
            </a:extLst>
          </p:cNvPr>
          <p:cNvSpPr txBox="1"/>
          <p:nvPr/>
        </p:nvSpPr>
        <p:spPr>
          <a:xfrm>
            <a:off x="53979" y="1954657"/>
            <a:ext cx="1020603" cy="1815882"/>
          </a:xfrm>
          <a:prstGeom prst="rect">
            <a:avLst/>
          </a:prstGeom>
          <a:noFill/>
        </p:spPr>
        <p:txBody>
          <a:bodyPr wrap="square" rtlCol="0">
            <a:spAutoFit/>
          </a:bodyPr>
          <a:lstStyle/>
          <a:p>
            <a:pPr algn="ctr"/>
            <a:r>
              <a:rPr lang="en-US" sz="1600" dirty="0"/>
              <a:t>“Though he slay me, I will hope in him”</a:t>
            </a:r>
          </a:p>
          <a:p>
            <a:pPr algn="ctr"/>
            <a:r>
              <a:rPr lang="en-US" sz="1600" dirty="0"/>
              <a:t>(Job 13:15)</a:t>
            </a:r>
          </a:p>
        </p:txBody>
      </p:sp>
      <p:sp>
        <p:nvSpPr>
          <p:cNvPr id="7" name="TextBox 6">
            <a:extLst>
              <a:ext uri="{FF2B5EF4-FFF2-40B4-BE49-F238E27FC236}">
                <a16:creationId xmlns:a16="http://schemas.microsoft.com/office/drawing/2014/main" id="{428364DC-1050-A343-A724-DEEE63DD4458}"/>
              </a:ext>
            </a:extLst>
          </p:cNvPr>
          <p:cNvSpPr txBox="1"/>
          <p:nvPr/>
        </p:nvSpPr>
        <p:spPr>
          <a:xfrm>
            <a:off x="1371600" y="621267"/>
            <a:ext cx="1582484" cy="369332"/>
          </a:xfrm>
          <a:prstGeom prst="rect">
            <a:avLst/>
          </a:prstGeom>
          <a:solidFill>
            <a:schemeClr val="accent1"/>
          </a:solidFill>
        </p:spPr>
        <p:txBody>
          <a:bodyPr wrap="none" rtlCol="0">
            <a:spAutoFit/>
          </a:bodyPr>
          <a:lstStyle/>
          <a:p>
            <a:r>
              <a:rPr lang="en-US" dirty="0"/>
              <a:t>Date unknown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2029455707"/>
              </p:ext>
            </p:extLst>
          </p:nvPr>
        </p:nvGraphicFramePr>
        <p:xfrm>
          <a:off x="0" y="1"/>
          <a:ext cx="9212267" cy="685911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506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80969">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rgbClr val="FFFF00"/>
                    </a:solidFill>
                  </a:tcPr>
                </a:tc>
                <a:tc>
                  <a:txBody>
                    <a:bodyPr/>
                    <a:lstStyle/>
                    <a:p>
                      <a:r>
                        <a:rPr lang="en-US" sz="1300" b="1" dirty="0"/>
                        <a:t>Gen. 12-45</a:t>
                      </a:r>
                    </a:p>
                  </a:txBody>
                  <a:tcPr marL="68580" marR="68580" marT="34290" marB="34290">
                    <a:solidFill>
                      <a:srgbClr val="FFFF00"/>
                    </a:solidFill>
                  </a:tcPr>
                </a:tc>
                <a:tc>
                  <a:txBody>
                    <a:bodyPr/>
                    <a:lstStyle/>
                    <a:p>
                      <a:pPr algn="ctr"/>
                      <a:r>
                        <a:rPr lang="en-US" sz="1300" b="1" dirty="0"/>
                        <a:t>215</a:t>
                      </a:r>
                    </a:p>
                  </a:txBody>
                  <a:tcPr marL="68580" marR="68580" marT="34290" marB="34290">
                    <a:solidFill>
                      <a:srgbClr val="FFFF00"/>
                    </a:solidFill>
                  </a:tcPr>
                </a:tc>
                <a:tc>
                  <a:txBody>
                    <a:bodyPr/>
                    <a:lstStyle/>
                    <a:p>
                      <a:r>
                        <a:rPr lang="en-US" sz="1300" b="1" dirty="0"/>
                        <a:t>Abraham</a:t>
                      </a:r>
                    </a:p>
                  </a:txBody>
                  <a:tcPr marL="68580" marR="68580" marT="34290" marB="34290">
                    <a:solidFill>
                      <a:srgbClr val="FFFF00"/>
                    </a:solidFill>
                  </a:tcPr>
                </a:tc>
                <a:extLst>
                  <a:ext uri="{0D108BD9-81ED-4DB2-BD59-A6C34878D82A}">
                    <a16:rowId xmlns:a16="http://schemas.microsoft.com/office/drawing/2014/main" val="10003"/>
                  </a:ext>
                </a:extLst>
              </a:tr>
              <a:tr h="3506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12508">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48096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54473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64096">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392448">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the fall of Judah to</a:t>
                      </a:r>
                      <a:r>
                        <a:rPr lang="en-US" sz="1300" b="1" baseline="0" dirty="0"/>
                        <a:t> the return</a:t>
                      </a:r>
                      <a:endParaRPr lang="en-US" sz="1300" b="1" dirty="0"/>
                    </a:p>
                  </a:txBody>
                  <a:tcPr marL="68580" marR="68580" marT="34290" marB="34290"/>
                </a:tc>
                <a:tc>
                  <a:txBody>
                    <a:bodyPr/>
                    <a:lstStyle/>
                    <a:p>
                      <a:r>
                        <a:rPr lang="en-US" sz="1300" b="1" dirty="0"/>
                        <a:t>2 Ki. 25-8- 21;</a:t>
                      </a:r>
                      <a:r>
                        <a:rPr lang="en-US" sz="1300" b="1" baseline="0" dirty="0"/>
                        <a:t> Dan. 1-6</a:t>
                      </a:r>
                      <a:endParaRPr lang="en-US" sz="1300" b="1" dirty="0"/>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55140">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tc>
                <a:tc>
                  <a:txBody>
                    <a:bodyPr/>
                    <a:lstStyle/>
                    <a:p>
                      <a:r>
                        <a:rPr lang="en-US" sz="1300" b="1" dirty="0"/>
                        <a:t>None</a:t>
                      </a:r>
                    </a:p>
                  </a:txBody>
                  <a:tcPr marL="68580" marR="68580" marT="34290" marB="34290"/>
                </a:tc>
                <a:tc>
                  <a:txBody>
                    <a:bodyPr/>
                    <a:lstStyle/>
                    <a:p>
                      <a:pPr algn="ctr"/>
                      <a:r>
                        <a:rPr lang="en-US" sz="1300" b="1" dirty="0"/>
                        <a:t>400</a:t>
                      </a:r>
                    </a:p>
                  </a:txBody>
                  <a:tcPr marL="68580" marR="68580" marT="34290" marB="34290"/>
                </a:tc>
                <a:tc>
                  <a:txBody>
                    <a:bodyPr/>
                    <a:lstStyle/>
                    <a:p>
                      <a:r>
                        <a:rPr lang="en-US" sz="1300" b="1"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birth of Jesus to ascension</a:t>
                      </a:r>
                    </a:p>
                  </a:txBody>
                  <a:tcPr marL="68580" marR="68580" marT="34290" marB="34290"/>
                </a:tc>
                <a:tc>
                  <a:txBody>
                    <a:bodyPr/>
                    <a:lstStyle/>
                    <a:p>
                      <a:r>
                        <a:rPr lang="en-US" sz="1300" b="1" dirty="0"/>
                        <a:t>Mt-Jhn 21; Acts1</a:t>
                      </a:r>
                    </a:p>
                  </a:txBody>
                  <a:tcPr marL="68580" marR="68580" marT="34290" marB="34290"/>
                </a:tc>
                <a:tc>
                  <a:txBody>
                    <a:bodyPr/>
                    <a:lstStyle/>
                    <a:p>
                      <a:pPr algn="ctr"/>
                      <a:r>
                        <a:rPr lang="en-US" sz="1300" b="1" dirty="0"/>
                        <a:t>34</a:t>
                      </a:r>
                    </a:p>
                  </a:txBody>
                  <a:tcPr marL="68580" marR="68580" marT="34290" marB="34290"/>
                </a:tc>
                <a:tc>
                  <a:txBody>
                    <a:bodyPr/>
                    <a:lstStyle/>
                    <a:p>
                      <a:r>
                        <a:rPr lang="en-US" sz="1300" b="1"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ascension to death of Paul (96 AD approx.)</a:t>
                      </a:r>
                    </a:p>
                  </a:txBody>
                  <a:tcPr marL="68580" marR="68580" marT="34290" marB="34290"/>
                </a:tc>
                <a:tc>
                  <a:txBody>
                    <a:bodyPr/>
                    <a:lstStyle/>
                    <a:p>
                      <a:r>
                        <a:rPr lang="en-US" sz="1300" b="1" dirty="0"/>
                        <a:t>Acts 2-Revelation</a:t>
                      </a:r>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16226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4E18-A49C-844F-9553-1C3460443C35}"/>
              </a:ext>
            </a:extLst>
          </p:cNvPr>
          <p:cNvSpPr>
            <a:spLocks noGrp="1"/>
          </p:cNvSpPr>
          <p:nvPr>
            <p:ph type="title"/>
          </p:nvPr>
        </p:nvSpPr>
        <p:spPr/>
        <p:txBody>
          <a:bodyPr/>
          <a:lstStyle/>
          <a:p>
            <a:r>
              <a:rPr lang="en-US" dirty="0"/>
              <a:t>Books of Poetry</a:t>
            </a:r>
          </a:p>
        </p:txBody>
      </p:sp>
      <p:sp>
        <p:nvSpPr>
          <p:cNvPr id="3" name="Content Placeholder 2">
            <a:extLst>
              <a:ext uri="{FF2B5EF4-FFF2-40B4-BE49-F238E27FC236}">
                <a16:creationId xmlns:a16="http://schemas.microsoft.com/office/drawing/2014/main" id="{E0229F08-BA47-D045-AA6F-9A66517ABBC6}"/>
              </a:ext>
            </a:extLst>
          </p:cNvPr>
          <p:cNvSpPr>
            <a:spLocks noGrp="1"/>
          </p:cNvSpPr>
          <p:nvPr>
            <p:ph idx="1"/>
          </p:nvPr>
        </p:nvSpPr>
        <p:spPr/>
        <p:txBody>
          <a:bodyPr>
            <a:normAutofit fontScale="85000" lnSpcReduction="20000"/>
          </a:bodyPr>
          <a:lstStyle/>
          <a:p>
            <a:r>
              <a:rPr lang="en-US" dirty="0"/>
              <a:t>These include Job, Psalms, Proverbs, Ecclesiastes, and the Song of Solomon. Called such because they are written in poetic style in contrast to the narrative style of most other books, they are also often referred to as “Wisdom Literature” (especially Job, Proverbs, and Ecclesiastes). </a:t>
            </a:r>
            <a:br>
              <a:rPr lang="en-US" dirty="0"/>
            </a:br>
            <a:endParaRPr lang="en-US" dirty="0"/>
          </a:p>
          <a:p>
            <a:pPr marL="971550" lvl="1" indent="-514350">
              <a:buFont typeface="+mj-lt"/>
              <a:buAutoNum type="arabicPeriod"/>
            </a:pPr>
            <a:r>
              <a:rPr lang="en-US" sz="3300" dirty="0"/>
              <a:t>Job - How to suffer</a:t>
            </a:r>
          </a:p>
          <a:p>
            <a:pPr marL="971550" lvl="1" indent="-514350">
              <a:buFont typeface="+mj-lt"/>
              <a:buAutoNum type="arabicPeriod"/>
            </a:pPr>
            <a:r>
              <a:rPr lang="en-US" sz="3300" dirty="0"/>
              <a:t>Psalms - How to pray</a:t>
            </a:r>
          </a:p>
          <a:p>
            <a:pPr marL="971550" lvl="1" indent="-514350">
              <a:buFont typeface="+mj-lt"/>
              <a:buAutoNum type="arabicPeriod"/>
            </a:pPr>
            <a:r>
              <a:rPr lang="en-US" sz="3300" dirty="0"/>
              <a:t>Proverbs - How to act</a:t>
            </a:r>
          </a:p>
          <a:p>
            <a:pPr marL="971550" lvl="1" indent="-514350">
              <a:buFont typeface="+mj-lt"/>
              <a:buAutoNum type="arabicPeriod"/>
            </a:pPr>
            <a:r>
              <a:rPr lang="en-US" sz="3300" dirty="0"/>
              <a:t>Ecclesiastes - How to enjoy</a:t>
            </a:r>
          </a:p>
          <a:p>
            <a:pPr marL="971550" lvl="1" indent="-514350">
              <a:buFont typeface="+mj-lt"/>
              <a:buAutoNum type="arabicPeriod"/>
            </a:pPr>
            <a:r>
              <a:rPr lang="en-US" sz="3300" dirty="0"/>
              <a:t>Song of Solomon - How to love</a:t>
            </a:r>
          </a:p>
          <a:p>
            <a:endParaRPr lang="en-US" dirty="0"/>
          </a:p>
        </p:txBody>
      </p:sp>
    </p:spTree>
    <p:extLst>
      <p:ext uri="{BB962C8B-B14F-4D97-AF65-F5344CB8AC3E}">
        <p14:creationId xmlns:p14="http://schemas.microsoft.com/office/powerpoint/2010/main" val="420588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00261-D9BF-6147-A635-CF128F33626D}"/>
              </a:ext>
            </a:extLst>
          </p:cNvPr>
          <p:cNvSpPr>
            <a:spLocks noGrp="1"/>
          </p:cNvSpPr>
          <p:nvPr>
            <p:ph type="title"/>
          </p:nvPr>
        </p:nvSpPr>
        <p:spPr/>
        <p:txBody>
          <a:bodyPr/>
          <a:lstStyle/>
          <a:p>
            <a:r>
              <a:rPr lang="en-US" dirty="0"/>
              <a:t>Job: A Masterpiece of Literature</a:t>
            </a:r>
          </a:p>
        </p:txBody>
      </p:sp>
      <p:sp>
        <p:nvSpPr>
          <p:cNvPr id="3" name="Content Placeholder 2">
            <a:extLst>
              <a:ext uri="{FF2B5EF4-FFF2-40B4-BE49-F238E27FC236}">
                <a16:creationId xmlns:a16="http://schemas.microsoft.com/office/drawing/2014/main" id="{B13F5C82-49AB-9E4E-8B88-7486A8EDB070}"/>
              </a:ext>
            </a:extLst>
          </p:cNvPr>
          <p:cNvSpPr>
            <a:spLocks noGrp="1"/>
          </p:cNvSpPr>
          <p:nvPr>
            <p:ph idx="1"/>
          </p:nvPr>
        </p:nvSpPr>
        <p:spPr/>
        <p:txBody>
          <a:bodyPr>
            <a:normAutofit fontScale="92500" lnSpcReduction="20000"/>
          </a:bodyPr>
          <a:lstStyle/>
          <a:p>
            <a:r>
              <a:rPr lang="en-US" dirty="0"/>
              <a:t>“Tomorrow, if all literature was to be destroyed and it was left to me to retain one work only, I should save Job.” (Victor Hugo)</a:t>
            </a:r>
          </a:p>
          <a:p>
            <a:pPr marL="118872" indent="0">
              <a:buNone/>
            </a:pPr>
            <a:endParaRPr lang="en-US" dirty="0"/>
          </a:p>
          <a:p>
            <a:r>
              <a:rPr lang="en-US" dirty="0"/>
              <a:t>“...the greatest poem, whether of ancient or modern literature.” (Tennyson)</a:t>
            </a:r>
          </a:p>
          <a:p>
            <a:pPr marL="118872" indent="0">
              <a:buNone/>
            </a:pPr>
            <a:endParaRPr lang="en-US" dirty="0"/>
          </a:p>
          <a:p>
            <a:r>
              <a:rPr lang="en-US" dirty="0"/>
              <a:t>“The Book of Job taken as a mere work of literary genius, is one of the most wonderful productions of any age or of any language.” (Daniel Webster)</a:t>
            </a:r>
          </a:p>
        </p:txBody>
      </p:sp>
    </p:spTree>
    <p:extLst>
      <p:ext uri="{BB962C8B-B14F-4D97-AF65-F5344CB8AC3E}">
        <p14:creationId xmlns:p14="http://schemas.microsoft.com/office/powerpoint/2010/main" val="261707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1289-69E2-CB4C-ABDD-6EB88D81F29E}"/>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54420081-481B-354A-B9ED-24E598E7C6E0}"/>
              </a:ext>
            </a:extLst>
          </p:cNvPr>
          <p:cNvSpPr>
            <a:spLocks noGrp="1"/>
          </p:cNvSpPr>
          <p:nvPr>
            <p:ph idx="1"/>
          </p:nvPr>
        </p:nvSpPr>
        <p:spPr/>
        <p:txBody>
          <a:bodyPr>
            <a:normAutofit lnSpcReduction="10000"/>
          </a:bodyPr>
          <a:lstStyle/>
          <a:p>
            <a:pPr marL="118872" indent="0">
              <a:buNone/>
            </a:pPr>
            <a:r>
              <a:rPr lang="en-US" sz="2000" dirty="0"/>
              <a:t>”Job was a man of unparalleled and genuine piety.  He was also a man of well-deserved prosperity.  He was a godly gentleman, extremely wealthy, a fine husband, and a faithful father.  In a quick and brutal sweep of back-to- back  calamities, Job was reduced to a twisted mass of brokenness and grief...Job is left bankrupt, hopeless, helpless , and childless. He’s left standing on a windswept hill with a sobbing wife...The story begins with a remarkable resume of a fine man.  Job may be a hero of endurance, but lets remember he’s only a man.  He’s not superman.  He’s not an angel in a human’s body.  He’s just a man: “There was a man n the land of </a:t>
            </a:r>
            <a:r>
              <a:rPr lang="en-US" sz="2000" dirty="0" err="1"/>
              <a:t>Uz</a:t>
            </a:r>
            <a:r>
              <a:rPr lang="en-US" sz="2000" dirty="0"/>
              <a:t>, whose name was Job; and that man was blameless” (1:1).  It doesn’t mean perfect; it means he did not compromise with evil.  He kept his word.  He dealt fairly with others. He was upright.  He was respected.  He held God in respect, and he constantly eschewed evil.  He was a man of character. And he was blessed, he had seven sons and three daughters.  His life was a </a:t>
            </a:r>
            <a:r>
              <a:rPr lang="en-US" sz="2000" dirty="0" err="1"/>
              <a:t>zentith</a:t>
            </a:r>
            <a:r>
              <a:rPr lang="en-US" sz="2000" dirty="0"/>
              <a:t>.”   ---Charles Swindoll, A Man of Endurance (Job), page 4, 5, 6).   </a:t>
            </a:r>
          </a:p>
        </p:txBody>
      </p:sp>
    </p:spTree>
    <p:extLst>
      <p:ext uri="{BB962C8B-B14F-4D97-AF65-F5344CB8AC3E}">
        <p14:creationId xmlns:p14="http://schemas.microsoft.com/office/powerpoint/2010/main" val="334757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The author of the book of Job is unknown.  Several suggestions have been put forth as plausible authors: Job himself, who could have best recalled his own words; Elihu, the fourth friend who spoke toward the end of the story; various biblical writers and leaders; or many editors who compiled the material over the years. While there is no definitive answer, it was most likely an eyewitness who recorded the detailed and lengthy conversations found in the book.  In Old Testament times, authors sometimes referred to themselves in the third person, so Job’s authorship is a strong possibility.</a:t>
            </a:r>
          </a:p>
          <a:p>
            <a:pPr marL="89154" indent="0">
              <a:buNone/>
            </a:pPr>
            <a:endParaRPr lang="en-US" sz="2200" dirty="0"/>
          </a:p>
          <a:p>
            <a:pPr marL="89154" indent="0">
              <a:buNone/>
            </a:pPr>
            <a:r>
              <a:rPr lang="en-US" sz="2200" dirty="0"/>
              <a:t>Who was Job? This wealthy landowner and father is one of the best-known biblical heroes.  But we know little more than that he was stripped of everything, without warning, and that his faith was severely tested.</a:t>
            </a:r>
          </a:p>
        </p:txBody>
      </p:sp>
    </p:spTree>
    <p:extLst>
      <p:ext uri="{BB962C8B-B14F-4D97-AF65-F5344CB8AC3E}">
        <p14:creationId xmlns:p14="http://schemas.microsoft.com/office/powerpoint/2010/main" val="231444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71450" y="1553029"/>
            <a:ext cx="8801100" cy="5178552"/>
          </a:xfrm>
        </p:spPr>
        <p:txBody>
          <a:bodyPr>
            <a:noAutofit/>
          </a:bodyPr>
          <a:lstStyle/>
          <a:p>
            <a:pPr marL="89154" indent="0">
              <a:buNone/>
            </a:pPr>
            <a:r>
              <a:rPr lang="en-US" sz="2100" dirty="0"/>
              <a:t>Though the text does not directly identify its setting, internal clues indicate that Job lived during the time of the patriarchs, approximately 2100 to 1900 BC.  According to Job 42:16, Job lived an additional 140 years after his tragedies occurred, perhaps to around 210 years total. His long lifespan generally corresponds to that of </a:t>
            </a:r>
            <a:r>
              <a:rPr lang="en-US" sz="2100" dirty="0" err="1"/>
              <a:t>Terah</a:t>
            </a:r>
            <a:r>
              <a:rPr lang="en-US" sz="2100" dirty="0"/>
              <a:t> (Abraham’s father), Abraham, Isaac, and Jacob.  Also, Job’s wealth was measured in livestock (Job 1:3; 42:12), as was Abraham’s (Genesis 12:16).  Like the patriarchs, Job used God’s unique title “</a:t>
            </a:r>
            <a:r>
              <a:rPr lang="en-US" sz="2100" i="1" dirty="0"/>
              <a:t>El Shaddai</a:t>
            </a:r>
            <a:r>
              <a:rPr lang="en-US" sz="2100" dirty="0"/>
              <a:t>” (God Almighty).  The book of Job does not mention the Mosaic Law; indeed, Job’s daughters were equal heirs with his sons, and Job himself, though not a priest, offered sacrifices—things not possible under the Law (Leviticus 4:10; Numbers 27:8).  All this to say we do not know when he lived.  </a:t>
            </a:r>
          </a:p>
          <a:p>
            <a:pPr marL="89154" indent="0">
              <a:buNone/>
            </a:pPr>
            <a:endParaRPr lang="en-US" sz="2100" dirty="0"/>
          </a:p>
          <a:p>
            <a:pPr marL="89154" indent="0">
              <a:buNone/>
            </a:pPr>
            <a:r>
              <a:rPr lang="en-US" sz="2100" dirty="0"/>
              <a:t>We do know that Job lived in the land of </a:t>
            </a:r>
            <a:r>
              <a:rPr lang="en-US" sz="2100" dirty="0" err="1"/>
              <a:t>Uz</a:t>
            </a:r>
            <a:r>
              <a:rPr lang="en-US" sz="2100" dirty="0"/>
              <a:t> (Job 1:1), but no one really knows where </a:t>
            </a:r>
            <a:r>
              <a:rPr lang="en-US" sz="2100" dirty="0" err="1"/>
              <a:t>Uz</a:t>
            </a:r>
            <a:r>
              <a:rPr lang="en-US" sz="2100" dirty="0"/>
              <a:t> was located.  </a:t>
            </a:r>
          </a:p>
        </p:txBody>
      </p:sp>
    </p:spTree>
    <p:extLst>
      <p:ext uri="{BB962C8B-B14F-4D97-AF65-F5344CB8AC3E}">
        <p14:creationId xmlns:p14="http://schemas.microsoft.com/office/powerpoint/2010/main" val="169730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C0422-753C-0141-B3C3-3D6E0B5F288A}"/>
              </a:ext>
            </a:extLst>
          </p:cNvPr>
          <p:cNvSpPr>
            <a:spLocks noGrp="1"/>
          </p:cNvSpPr>
          <p:nvPr>
            <p:ph type="title"/>
          </p:nvPr>
        </p:nvSpPr>
        <p:spPr/>
        <p:txBody>
          <a:bodyPr/>
          <a:lstStyle/>
          <a:p>
            <a:r>
              <a:rPr lang="en-US" dirty="0"/>
              <a:t>Dating the Book</a:t>
            </a:r>
          </a:p>
        </p:txBody>
      </p:sp>
      <p:sp>
        <p:nvSpPr>
          <p:cNvPr id="3" name="Content Placeholder 2">
            <a:extLst>
              <a:ext uri="{FF2B5EF4-FFF2-40B4-BE49-F238E27FC236}">
                <a16:creationId xmlns:a16="http://schemas.microsoft.com/office/drawing/2014/main" id="{84AFC2D8-D7D5-5942-83E2-7B82A869812B}"/>
              </a:ext>
            </a:extLst>
          </p:cNvPr>
          <p:cNvSpPr>
            <a:spLocks noGrp="1"/>
          </p:cNvSpPr>
          <p:nvPr>
            <p:ph idx="1"/>
          </p:nvPr>
        </p:nvSpPr>
        <p:spPr/>
        <p:txBody>
          <a:bodyPr>
            <a:normAutofit fontScale="92500" lnSpcReduction="20000"/>
          </a:bodyPr>
          <a:lstStyle/>
          <a:p>
            <a:r>
              <a:rPr lang="en-US" dirty="0"/>
              <a:t>”The historical events appear to be set in the “Patriarchal” period (i.e., sometime between Noah and Moses). There are no allusions to the Law of Moses in the book, but there is a mention of a flood (22:16). Job functions as a priest in offering sacrifices for his family (1:5), similar to what we find with Abraham (cf. Gen 12:7). His longevity is typical of the patriarchs (42:16; cf. Gen 11:22-26,32). For such reasons I would place him somewhat contemporary with Abraham (i.e., ca 2000 B.C.)”  --- </a:t>
            </a:r>
            <a:r>
              <a:rPr lang="en-US" sz="2200" dirty="0"/>
              <a:t>Mark Copeland, </a:t>
            </a:r>
            <a:r>
              <a:rPr lang="en-US" sz="2200" b="1" dirty="0"/>
              <a:t>Executable Outlines</a:t>
            </a:r>
          </a:p>
        </p:txBody>
      </p:sp>
    </p:spTree>
    <p:extLst>
      <p:ext uri="{BB962C8B-B14F-4D97-AF65-F5344CB8AC3E}">
        <p14:creationId xmlns:p14="http://schemas.microsoft.com/office/powerpoint/2010/main" val="3852297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2277</TotalTime>
  <Words>6007</Words>
  <Application>Microsoft Macintosh PowerPoint</Application>
  <PresentationFormat>On-screen Show (4:3)</PresentationFormat>
  <Paragraphs>518</Paragraphs>
  <Slides>18</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Abadi MT Condensed Extra Bold</vt:lpstr>
      <vt:lpstr>Arial</vt:lpstr>
      <vt:lpstr>Arial Black</vt:lpstr>
      <vt:lpstr>Calibri</vt:lpstr>
      <vt:lpstr>Corbel</vt:lpstr>
      <vt:lpstr>Wingdings</vt:lpstr>
      <vt:lpstr>Wingdings 2</vt:lpstr>
      <vt:lpstr>Wingdings 3</vt:lpstr>
      <vt:lpstr>Module</vt:lpstr>
      <vt:lpstr>Symphony of the Scriptures</vt:lpstr>
      <vt:lpstr>Job</vt:lpstr>
      <vt:lpstr>PowerPoint Presentation</vt:lpstr>
      <vt:lpstr>Books of Poetry</vt:lpstr>
      <vt:lpstr>Job: A Masterpiece of Literature</vt:lpstr>
      <vt:lpstr>Introduction</vt:lpstr>
      <vt:lpstr>Who wrote the book?</vt:lpstr>
      <vt:lpstr>Where are we?</vt:lpstr>
      <vt:lpstr>Dating the Book</vt:lpstr>
      <vt:lpstr>Why is Job so important?</vt:lpstr>
      <vt:lpstr>What's the point?</vt:lpstr>
      <vt:lpstr>How do I apply this?</vt:lpstr>
      <vt:lpstr>Job - a man of patience</vt:lpstr>
      <vt:lpstr>Job in the Bible</vt:lpstr>
      <vt:lpstr>Copeland’s Executable Outlines - Table of Contents </vt:lpstr>
      <vt:lpstr>PowerPoint Presentation</vt:lpstr>
      <vt:lpstr>Conclusion</vt:lpstr>
      <vt:lpstr>Job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150</cp:revision>
  <cp:lastPrinted>2021-08-07T16:55:04Z</cp:lastPrinted>
  <dcterms:created xsi:type="dcterms:W3CDTF">2010-11-07T11:38:16Z</dcterms:created>
  <dcterms:modified xsi:type="dcterms:W3CDTF">2022-12-30T12:34:44Z</dcterms:modified>
</cp:coreProperties>
</file>